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2" r:id="rId2"/>
    <p:sldId id="385" r:id="rId3"/>
    <p:sldId id="413" r:id="rId4"/>
    <p:sldId id="414" r:id="rId5"/>
    <p:sldId id="417" r:id="rId6"/>
    <p:sldId id="415" r:id="rId7"/>
    <p:sldId id="412" r:id="rId8"/>
    <p:sldId id="386" r:id="rId9"/>
    <p:sldId id="387" r:id="rId10"/>
    <p:sldId id="405" r:id="rId11"/>
    <p:sldId id="406" r:id="rId12"/>
    <p:sldId id="407" r:id="rId13"/>
    <p:sldId id="408" r:id="rId14"/>
    <p:sldId id="409" r:id="rId15"/>
    <p:sldId id="41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2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93" autoAdjust="0"/>
  </p:normalViewPr>
  <p:slideViewPr>
    <p:cSldViewPr snapToGrid="0" snapToObjects="1">
      <p:cViewPr>
        <p:scale>
          <a:sx n="95" d="100"/>
          <a:sy n="95" d="100"/>
        </p:scale>
        <p:origin x="1458" y="15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678171-F487-8B4E-95D2-642CEC4B7ABB}" type="datetimeFigureOut">
              <a:rPr lang="en-US" smtClean="0"/>
              <a:t>1/16/2019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C93AD-B88C-2240-B521-AA59985426A5}" type="slidenum">
              <a:rPr lang="en-US" smtClean="0"/>
              <a:t>‹#›</a:t>
            </a:fld>
            <a:endParaRPr lang="en-US"/>
          </a:p>
        </p:txBody>
      </p:sp>
    </p:spTree>
    <p:extLst>
      <p:ext uri="{BB962C8B-B14F-4D97-AF65-F5344CB8AC3E}">
        <p14:creationId xmlns:p14="http://schemas.microsoft.com/office/powerpoint/2010/main" val="38252743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A158EC-634B-A04A-99D1-CAE036875197}" type="slidenum">
              <a:rPr lang="en-US" smtClean="0"/>
              <a:t>1</a:t>
            </a:fld>
            <a:endParaRPr lang="en-US"/>
          </a:p>
        </p:txBody>
      </p:sp>
    </p:spTree>
    <p:extLst>
      <p:ext uri="{BB962C8B-B14F-4D97-AF65-F5344CB8AC3E}">
        <p14:creationId xmlns:p14="http://schemas.microsoft.com/office/powerpoint/2010/main" val="639924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Following the workshop, the EPB</a:t>
            </a:r>
            <a:r>
              <a:rPr lang="en-GB" baseline="0" dirty="0" smtClean="0"/>
              <a:t> and INTERACT held a joint session at the 2018 Arctic Circle Assembly in Reykjavik.</a:t>
            </a:r>
          </a:p>
          <a:p>
            <a:endParaRPr lang="en-GB" baseline="0" dirty="0" smtClean="0"/>
          </a:p>
          <a:p>
            <a:r>
              <a:rPr lang="en-GB" baseline="0" dirty="0" smtClean="0"/>
              <a:t>Arctic focus, but including lessons learnt from Antarctic experiences.</a:t>
            </a:r>
          </a:p>
          <a:p>
            <a:endParaRPr lang="en-GB" baseline="0" dirty="0" smtClean="0"/>
          </a:p>
          <a:p>
            <a:r>
              <a:rPr lang="en-GB" baseline="0" dirty="0" smtClean="0"/>
              <a:t>Discussion of all environmental impacts of Arctic research, including plastics, and social impacts (positive and negative) on indigenous and local Arctic communities.</a:t>
            </a:r>
          </a:p>
          <a:p>
            <a:endParaRPr lang="en-GB" baseline="0" dirty="0" smtClean="0"/>
          </a:p>
          <a:p>
            <a:r>
              <a:rPr lang="en-GB" baseline="0" dirty="0" smtClean="0"/>
              <a:t>A report from the session is available at the EPB website.</a:t>
            </a:r>
          </a:p>
          <a:p>
            <a:endParaRPr lang="en-GB" baseline="0" dirty="0" smtClean="0"/>
          </a:p>
          <a:p>
            <a:r>
              <a:rPr lang="en-GB" baseline="0" dirty="0" smtClean="0"/>
              <a:t>Discussions from the sessions build on the workshop outcomes and develop the EPB initiative.</a:t>
            </a:r>
          </a:p>
        </p:txBody>
      </p:sp>
      <p:sp>
        <p:nvSpPr>
          <p:cNvPr id="4" name="Slide Number Placeholder 3"/>
          <p:cNvSpPr>
            <a:spLocks noGrp="1"/>
          </p:cNvSpPr>
          <p:nvPr>
            <p:ph type="sldNum" sz="quarter" idx="10"/>
          </p:nvPr>
        </p:nvSpPr>
        <p:spPr/>
        <p:txBody>
          <a:bodyPr/>
          <a:lstStyle/>
          <a:p>
            <a:fld id="{12FC93AD-B88C-2240-B521-AA59985426A5}" type="slidenum">
              <a:rPr lang="en-US" smtClean="0"/>
              <a:t>12</a:t>
            </a:fld>
            <a:endParaRPr lang="en-US"/>
          </a:p>
        </p:txBody>
      </p:sp>
    </p:spTree>
    <p:extLst>
      <p:ext uri="{BB962C8B-B14F-4D97-AF65-F5344CB8AC3E}">
        <p14:creationId xmlns:p14="http://schemas.microsoft.com/office/powerpoint/2010/main" val="141516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order to take forward the outcomes of the EPB plastics workshop in Davos and the EPB-INTERACT session in Reykjavik, the EPB Action Group on Environmental Impacts of Polar Research and Logistics was formed at the EPB’s Autumn Plenary Meeting in November 2018 in Madrid</a:t>
            </a:r>
          </a:p>
          <a:p>
            <a:endParaRPr lang="en-GB" baseline="0" dirty="0" smtClean="0"/>
          </a:p>
          <a:p>
            <a:r>
              <a:rPr lang="en-GB" baseline="0" dirty="0" smtClean="0"/>
              <a:t>Initiative has expanded to work towards minimising all the environmental impacts of polar research and logistics, not only plastics. Plastics remain an important focus of this work.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13</a:t>
            </a:fld>
            <a:endParaRPr lang="en-US"/>
          </a:p>
        </p:txBody>
      </p:sp>
    </p:spTree>
    <p:extLst>
      <p:ext uri="{BB962C8B-B14F-4D97-AF65-F5344CB8AC3E}">
        <p14:creationId xmlns:p14="http://schemas.microsoft.com/office/powerpoint/2010/main" val="361071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group will take forward the recommendations to develop best practice guidelines for EPB Members and others to help minimise the environmental impact of their work in the Arctic and Antarctic.</a:t>
            </a:r>
          </a:p>
          <a:p>
            <a:endParaRPr lang="en-GB" baseline="0" dirty="0" smtClean="0"/>
          </a:p>
          <a:p>
            <a:r>
              <a:rPr lang="en-GB" baseline="0" dirty="0" smtClean="0"/>
              <a:t>Practical guidelines are to follow a format similar to the “Aliens in Antarctica”/”Don’t pack a pest” guidelines for avoiding the introduction of invasive species to Antarctica.</a:t>
            </a:r>
          </a:p>
          <a:p>
            <a:endParaRPr lang="en-GB" baseline="0" dirty="0" smtClean="0"/>
          </a:p>
          <a:p>
            <a:r>
              <a:rPr lang="en-GB" baseline="0" dirty="0" smtClean="0"/>
              <a:t>Working closely with partner organisations, including INTERACT, FARO, COMNAP, EU-</a:t>
            </a:r>
            <a:r>
              <a:rPr lang="en-GB" baseline="0" dirty="0" err="1" smtClean="0"/>
              <a:t>PolarNet</a:t>
            </a:r>
            <a:r>
              <a:rPr lang="en-GB" baseline="0" dirty="0" smtClean="0"/>
              <a:t> and others.</a:t>
            </a:r>
          </a:p>
          <a:p>
            <a:endParaRPr lang="en-GB" baseline="0" dirty="0" smtClean="0"/>
          </a:p>
          <a:p>
            <a:r>
              <a:rPr lang="en-GB" dirty="0" smtClean="0"/>
              <a:t>[The EPB is open to those wishing</a:t>
            </a:r>
            <a:r>
              <a:rPr lang="en-GB" baseline="0" dirty="0" smtClean="0"/>
              <a:t> to contribute to this work]</a:t>
            </a:r>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14</a:t>
            </a:fld>
            <a:endParaRPr lang="en-US"/>
          </a:p>
        </p:txBody>
      </p:sp>
    </p:spTree>
    <p:extLst>
      <p:ext uri="{BB962C8B-B14F-4D97-AF65-F5344CB8AC3E}">
        <p14:creationId xmlns:p14="http://schemas.microsoft.com/office/powerpoint/2010/main" val="33166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EPB initiative began with</a:t>
            </a:r>
            <a:r>
              <a:rPr lang="en-GB" baseline="0" dirty="0" smtClean="0"/>
              <a:t> a workshop during the POLAR2018 conference in Davos, Switzerland, in June 2018</a:t>
            </a:r>
          </a:p>
          <a:p>
            <a:endParaRPr lang="en-GB" baseline="0" dirty="0" smtClean="0"/>
          </a:p>
          <a:p>
            <a:r>
              <a:rPr lang="en-GB" baseline="0" dirty="0" smtClean="0"/>
              <a:t>The workshop brought together EPB Members, along with scientists, logistics managers, national programme managers, operators, and other experts</a:t>
            </a:r>
          </a:p>
          <a:p>
            <a:endParaRPr lang="en-GB" baseline="0" dirty="0" smtClean="0"/>
          </a:p>
          <a:p>
            <a:r>
              <a:rPr lang="en-GB" baseline="0" dirty="0" smtClean="0"/>
              <a:t>Discussed:</a:t>
            </a:r>
          </a:p>
          <a:p>
            <a:pPr marL="171450" indent="-171450">
              <a:buFontTx/>
              <a:buChar char="-"/>
            </a:pPr>
            <a:r>
              <a:rPr lang="en-GB" baseline="0" dirty="0" smtClean="0"/>
              <a:t>The impact of plastics on the environment and ecosystems</a:t>
            </a:r>
          </a:p>
          <a:p>
            <a:pPr marL="171450" indent="-171450">
              <a:buFontTx/>
              <a:buChar char="-"/>
            </a:pPr>
            <a:r>
              <a:rPr lang="en-GB" baseline="0" dirty="0" smtClean="0"/>
              <a:t>How to identify how much, what kind and for what plastic is used in polar research and logistics</a:t>
            </a:r>
          </a:p>
          <a:p>
            <a:pPr marL="171450" indent="-171450">
              <a:buFontTx/>
              <a:buChar char="-"/>
            </a:pPr>
            <a:r>
              <a:rPr lang="en-GB" baseline="0" dirty="0" smtClean="0"/>
              <a:t>Ways in which plastic use can be reduced</a:t>
            </a:r>
          </a:p>
          <a:p>
            <a:pPr marL="171450" indent="-171450">
              <a:buFontTx/>
              <a:buChar char="-"/>
            </a:pPr>
            <a:r>
              <a:rPr lang="en-GB" baseline="0" dirty="0" smtClean="0"/>
              <a:t>Ways to better manage disposal of plastics</a:t>
            </a:r>
          </a:p>
          <a:p>
            <a:pPr marL="171450" indent="-171450">
              <a:buFontTx/>
              <a:buChar char="-"/>
            </a:pPr>
            <a:r>
              <a:rPr lang="en-GB" baseline="0" dirty="0" smtClean="0"/>
              <a:t>Possible alternatives to plastics</a:t>
            </a:r>
          </a:p>
          <a:p>
            <a:pPr marL="171450" indent="-171450">
              <a:buFontTx/>
              <a:buChar char="-"/>
            </a:pPr>
            <a:endParaRPr lang="en-GB" baseline="0" dirty="0" smtClean="0"/>
          </a:p>
        </p:txBody>
      </p:sp>
      <p:sp>
        <p:nvSpPr>
          <p:cNvPr id="4" name="Slide Number Placeholder 3"/>
          <p:cNvSpPr>
            <a:spLocks noGrp="1"/>
          </p:cNvSpPr>
          <p:nvPr>
            <p:ph type="sldNum" sz="quarter" idx="10"/>
          </p:nvPr>
        </p:nvSpPr>
        <p:spPr/>
        <p:txBody>
          <a:bodyPr/>
          <a:lstStyle/>
          <a:p>
            <a:fld id="{12FC93AD-B88C-2240-B521-AA59985426A5}" type="slidenum">
              <a:rPr lang="en-US" smtClean="0"/>
              <a:t>2</a:t>
            </a:fld>
            <a:endParaRPr lang="en-US"/>
          </a:p>
        </p:txBody>
      </p:sp>
    </p:spTree>
    <p:extLst>
      <p:ext uri="{BB962C8B-B14F-4D97-AF65-F5344CB8AC3E}">
        <p14:creationId xmlns:p14="http://schemas.microsoft.com/office/powerpoint/2010/main" val="298282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Workshop</a:t>
            </a:r>
            <a:r>
              <a:rPr lang="en-GB" baseline="0" dirty="0" smtClean="0"/>
              <a:t> introduced the process of plastic auditing to participants – already completed in some organisations or programmes</a:t>
            </a:r>
          </a:p>
          <a:p>
            <a:endParaRPr lang="en-GB" baseline="0" dirty="0" smtClean="0"/>
          </a:p>
          <a:p>
            <a:r>
              <a:rPr lang="en-GB" baseline="0" dirty="0" smtClean="0"/>
              <a:t>Quantifying the plastic used and how it is disposed of is the first step</a:t>
            </a:r>
          </a:p>
          <a:p>
            <a:endParaRPr lang="en-GB" baseline="0" dirty="0" smtClean="0"/>
          </a:p>
          <a:p>
            <a:r>
              <a:rPr lang="en-GB" baseline="0" dirty="0" smtClean="0"/>
              <a:t>This is difficult for large organisations and programmes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3</a:t>
            </a:fld>
            <a:endParaRPr lang="en-US"/>
          </a:p>
        </p:txBody>
      </p:sp>
    </p:spTree>
    <p:extLst>
      <p:ext uri="{BB962C8B-B14F-4D97-AF65-F5344CB8AC3E}">
        <p14:creationId xmlns:p14="http://schemas.microsoft.com/office/powerpoint/2010/main" val="294320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Workshop divided into breakout groups to discuss plastic use in different areas of polar research and logistics</a:t>
            </a:r>
          </a:p>
          <a:p>
            <a:endParaRPr lang="en-GB" dirty="0" smtClean="0"/>
          </a:p>
          <a:p>
            <a:pPr marL="355600" lvl="2" indent="-173038"/>
            <a:r>
              <a:rPr lang="en-GB" sz="2800" dirty="0" smtClean="0">
                <a:solidFill>
                  <a:srgbClr val="1B328E"/>
                </a:solidFill>
              </a:rPr>
              <a:t>Logistics (</a:t>
            </a:r>
            <a:r>
              <a:rPr lang="en-GB" sz="2000" dirty="0" smtClean="0">
                <a:solidFill>
                  <a:srgbClr val="1B328E"/>
                </a:solidFill>
              </a:rPr>
              <a:t>Packing, biosecurity, transport, etc.)</a:t>
            </a:r>
          </a:p>
          <a:p>
            <a:pPr marL="355600" lvl="2" indent="-173038"/>
            <a:endParaRPr lang="en-GB" sz="2000" dirty="0" smtClean="0">
              <a:solidFill>
                <a:srgbClr val="1B328E"/>
              </a:solidFill>
            </a:endParaRPr>
          </a:p>
          <a:p>
            <a:pPr marL="355600" lvl="2" indent="-173038"/>
            <a:r>
              <a:rPr lang="en-GB" sz="2800" dirty="0" smtClean="0">
                <a:solidFill>
                  <a:srgbClr val="1B328E"/>
                </a:solidFill>
              </a:rPr>
              <a:t>Scientific equipment and consumables</a:t>
            </a:r>
            <a:r>
              <a:rPr lang="en-GB" sz="2000" dirty="0" smtClean="0">
                <a:solidFill>
                  <a:srgbClr val="1B328E"/>
                </a:solidFill>
              </a:rPr>
              <a:t> (Lab and field)</a:t>
            </a:r>
          </a:p>
          <a:p>
            <a:pPr marL="355600" lvl="2" indent="-173038"/>
            <a:endParaRPr lang="en-GB" sz="2800" dirty="0" smtClean="0">
              <a:solidFill>
                <a:srgbClr val="1B328E"/>
              </a:solidFill>
            </a:endParaRPr>
          </a:p>
          <a:p>
            <a:pPr marL="355600" lvl="2" indent="-173038"/>
            <a:r>
              <a:rPr lang="en-GB" sz="2800" dirty="0" smtClean="0">
                <a:solidFill>
                  <a:srgbClr val="1B328E"/>
                </a:solidFill>
              </a:rPr>
              <a:t>Field equipment (</a:t>
            </a:r>
            <a:r>
              <a:rPr lang="en-GB" sz="2000" dirty="0" smtClean="0">
                <a:solidFill>
                  <a:srgbClr val="1B328E"/>
                </a:solidFill>
              </a:rPr>
              <a:t>Clothing, camping gear, food, safety, etc.)</a:t>
            </a:r>
          </a:p>
          <a:p>
            <a:pPr marL="355600" lvl="2" indent="-173038"/>
            <a:endParaRPr lang="en-GB" sz="2000" dirty="0" smtClean="0">
              <a:solidFill>
                <a:srgbClr val="1B328E"/>
              </a:solidFill>
            </a:endParaRPr>
          </a:p>
          <a:p>
            <a:pPr marL="355600" lvl="2" indent="-173038"/>
            <a:r>
              <a:rPr lang="en-GB" sz="2800" dirty="0" smtClean="0">
                <a:solidFill>
                  <a:srgbClr val="1B328E"/>
                </a:solidFill>
              </a:rPr>
              <a:t>Domestic</a:t>
            </a:r>
            <a:r>
              <a:rPr lang="en-GB" sz="2000" dirty="0" smtClean="0">
                <a:solidFill>
                  <a:srgbClr val="1B328E"/>
                </a:solidFill>
              </a:rPr>
              <a:t> (Catering, cleaning, medical, personal, etc. at stations and</a:t>
            </a:r>
            <a:r>
              <a:rPr lang="en-GB" sz="2000" baseline="0" dirty="0" smtClean="0">
                <a:solidFill>
                  <a:srgbClr val="1B328E"/>
                </a:solidFill>
              </a:rPr>
              <a:t> on vessels)</a:t>
            </a:r>
            <a:endParaRPr lang="en-GB" sz="2800" dirty="0" smtClean="0">
              <a:solidFill>
                <a:srgbClr val="1B328E"/>
              </a:solidFill>
            </a:endParaRPr>
          </a:p>
          <a:p>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4</a:t>
            </a:fld>
            <a:endParaRPr lang="en-US"/>
          </a:p>
        </p:txBody>
      </p:sp>
    </p:spTree>
    <p:extLst>
      <p:ext uri="{BB962C8B-B14F-4D97-AF65-F5344CB8AC3E}">
        <p14:creationId xmlns:p14="http://schemas.microsoft.com/office/powerpoint/2010/main" val="158368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Workshop participants</a:t>
            </a:r>
            <a:r>
              <a:rPr lang="en-GB" baseline="0" dirty="0" smtClean="0"/>
              <a:t> given guidance to help discussions</a:t>
            </a:r>
          </a:p>
        </p:txBody>
      </p:sp>
      <p:sp>
        <p:nvSpPr>
          <p:cNvPr id="4" name="Slide Number Placeholder 3"/>
          <p:cNvSpPr>
            <a:spLocks noGrp="1"/>
          </p:cNvSpPr>
          <p:nvPr>
            <p:ph type="sldNum" sz="quarter" idx="10"/>
          </p:nvPr>
        </p:nvSpPr>
        <p:spPr/>
        <p:txBody>
          <a:bodyPr/>
          <a:lstStyle/>
          <a:p>
            <a:fld id="{12FC93AD-B88C-2240-B521-AA59985426A5}" type="slidenum">
              <a:rPr lang="en-US" smtClean="0"/>
              <a:t>5</a:t>
            </a:fld>
            <a:endParaRPr lang="en-US"/>
          </a:p>
        </p:txBody>
      </p:sp>
    </p:spTree>
    <p:extLst>
      <p:ext uri="{BB962C8B-B14F-4D97-AF65-F5344CB8AC3E}">
        <p14:creationId xmlns:p14="http://schemas.microsoft.com/office/powerpoint/2010/main" val="3286294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Questions</a:t>
            </a:r>
            <a:r>
              <a:rPr lang="en-GB" baseline="0" dirty="0" smtClean="0"/>
              <a:t> to help guide workshop discussions</a:t>
            </a:r>
          </a:p>
          <a:p>
            <a:endParaRPr lang="en-GB" baseline="0" dirty="0" smtClean="0"/>
          </a:p>
          <a:p>
            <a:r>
              <a:rPr lang="en-GB" baseline="0" dirty="0" smtClean="0"/>
              <a:t>Emphasise that the benefits of plastic are not ignored – lightweight, cheap, sterilising, preserving samples, etc.</a:t>
            </a:r>
          </a:p>
          <a:p>
            <a:r>
              <a:rPr lang="en-GB" baseline="0" dirty="0" smtClean="0"/>
              <a:t>But these much be enough to justify the negative impacts</a:t>
            </a:r>
          </a:p>
          <a:p>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6</a:t>
            </a:fld>
            <a:endParaRPr lang="en-US"/>
          </a:p>
        </p:txBody>
      </p:sp>
    </p:spTree>
    <p:extLst>
      <p:ext uri="{BB962C8B-B14F-4D97-AF65-F5344CB8AC3E}">
        <p14:creationId xmlns:p14="http://schemas.microsoft.com/office/powerpoint/2010/main" val="394556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statement </a:t>
            </a:r>
            <a:r>
              <a:rPr lang="en-GB" baseline="0" dirty="0" smtClean="0"/>
              <a:t>from workshop participants outlines their intent to explore opportunities to minimise plastic use and waste in their work in polar research and logistics.</a:t>
            </a:r>
          </a:p>
          <a:p>
            <a:endParaRPr lang="en-GB" baseline="0" dirty="0" smtClean="0"/>
          </a:p>
          <a:p>
            <a:r>
              <a:rPr lang="en-GB" baseline="0" dirty="0" smtClean="0"/>
              <a:t>The statement is available online at the EPB website</a:t>
            </a:r>
          </a:p>
          <a:p>
            <a:endParaRPr lang="en-GB" baseline="0" dirty="0" smtClean="0"/>
          </a:p>
          <a:p>
            <a:r>
              <a:rPr lang="en-GB" baseline="0" dirty="0" smtClean="0"/>
              <a:t>Recommendations were made by each workshop breakout group which are outlined in the coming slides.</a:t>
            </a:r>
          </a:p>
          <a:p>
            <a:endParaRPr lang="en-GB" baseline="0" dirty="0" smtClean="0"/>
          </a:p>
          <a:p>
            <a:r>
              <a:rPr lang="en-GB" baseline="0" dirty="0" smtClean="0"/>
              <a:t>Recommendations made by each breakout are often applicable to all areas of polar research and logistics</a:t>
            </a:r>
          </a:p>
          <a:p>
            <a:endParaRPr lang="en-GB" baseline="0" dirty="0" smtClean="0"/>
          </a:p>
        </p:txBody>
      </p:sp>
      <p:sp>
        <p:nvSpPr>
          <p:cNvPr id="4" name="Slide Number Placeholder 3"/>
          <p:cNvSpPr>
            <a:spLocks noGrp="1"/>
          </p:cNvSpPr>
          <p:nvPr>
            <p:ph type="sldNum" sz="quarter" idx="10"/>
          </p:nvPr>
        </p:nvSpPr>
        <p:spPr/>
        <p:txBody>
          <a:bodyPr/>
          <a:lstStyle/>
          <a:p>
            <a:fld id="{12FC93AD-B88C-2240-B521-AA59985426A5}" type="slidenum">
              <a:rPr lang="en-US" smtClean="0"/>
              <a:t>7</a:t>
            </a:fld>
            <a:endParaRPr lang="en-US"/>
          </a:p>
        </p:txBody>
      </p:sp>
    </p:spTree>
    <p:extLst>
      <p:ext uri="{BB962C8B-B14F-4D97-AF65-F5344CB8AC3E}">
        <p14:creationId xmlns:p14="http://schemas.microsoft.com/office/powerpoint/2010/main" val="17429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8</a:t>
            </a:fld>
            <a:endParaRPr lang="en-US"/>
          </a:p>
        </p:txBody>
      </p:sp>
    </p:spTree>
    <p:extLst>
      <p:ext uri="{BB962C8B-B14F-4D97-AF65-F5344CB8AC3E}">
        <p14:creationId xmlns:p14="http://schemas.microsoft.com/office/powerpoint/2010/main" val="3014565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Products</a:t>
            </a:r>
            <a:r>
              <a:rPr lang="en-GB" baseline="0" dirty="0" smtClean="0"/>
              <a:t> with microbeads already banned by some national polar programmes – including the US Antarctic Program</a:t>
            </a:r>
          </a:p>
          <a:p>
            <a:endParaRPr lang="en-GB" baseline="0" dirty="0" smtClean="0"/>
          </a:p>
          <a:p>
            <a:r>
              <a:rPr lang="en-GB" baseline="0" dirty="0" smtClean="0"/>
              <a:t>Local procurement must not negatively impact local communities with already limited supplies – e.g. example of team of scientists stripping a small local supermarket bare in Greenland.</a:t>
            </a:r>
            <a:endParaRPr lang="en-GB" dirty="0"/>
          </a:p>
        </p:txBody>
      </p:sp>
      <p:sp>
        <p:nvSpPr>
          <p:cNvPr id="4" name="Slide Number Placeholder 3"/>
          <p:cNvSpPr>
            <a:spLocks noGrp="1"/>
          </p:cNvSpPr>
          <p:nvPr>
            <p:ph type="sldNum" sz="quarter" idx="10"/>
          </p:nvPr>
        </p:nvSpPr>
        <p:spPr/>
        <p:txBody>
          <a:bodyPr/>
          <a:lstStyle/>
          <a:p>
            <a:fld id="{12FC93AD-B88C-2240-B521-AA59985426A5}" type="slidenum">
              <a:rPr lang="en-US" smtClean="0"/>
              <a:t>11</a:t>
            </a:fld>
            <a:endParaRPr lang="en-US"/>
          </a:p>
        </p:txBody>
      </p:sp>
    </p:spTree>
    <p:extLst>
      <p:ext uri="{BB962C8B-B14F-4D97-AF65-F5344CB8AC3E}">
        <p14:creationId xmlns:p14="http://schemas.microsoft.com/office/powerpoint/2010/main" val="383166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21F8747-BC38-ED48-88DA-A33079A78672}"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1102667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21F8747-BC38-ED48-88DA-A33079A78672}"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2396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21F8747-BC38-ED48-88DA-A33079A78672}"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322506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21F8747-BC38-ED48-88DA-A33079A78672}"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1820035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21F8747-BC38-ED48-88DA-A33079A78672}"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54115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21F8747-BC38-ED48-88DA-A33079A78672}"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181904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21F8747-BC38-ED48-88DA-A33079A78672}"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94638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21F8747-BC38-ED48-88DA-A33079A78672}"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998604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1F8747-BC38-ED48-88DA-A33079A78672}"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141730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21F8747-BC38-ED48-88DA-A33079A78672}"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268871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21F8747-BC38-ED48-88DA-A33079A78672}"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F4CE91-6999-A94E-98F5-565E22E9C195}" type="slidenum">
              <a:rPr lang="en-US" smtClean="0"/>
              <a:t>‹#›</a:t>
            </a:fld>
            <a:endParaRPr lang="en-US"/>
          </a:p>
        </p:txBody>
      </p:sp>
    </p:spTree>
    <p:extLst>
      <p:ext uri="{BB962C8B-B14F-4D97-AF65-F5344CB8AC3E}">
        <p14:creationId xmlns:p14="http://schemas.microsoft.com/office/powerpoint/2010/main" val="220076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F8747-BC38-ED48-88DA-A33079A78672}"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4CE91-6999-A94E-98F5-565E22E9C195}" type="slidenum">
              <a:rPr lang="en-US" smtClean="0"/>
              <a:t>‹#›</a:t>
            </a:fld>
            <a:endParaRPr lang="en-US"/>
          </a:p>
        </p:txBody>
      </p:sp>
    </p:spTree>
    <p:extLst>
      <p:ext uri="{BB962C8B-B14F-4D97-AF65-F5344CB8AC3E}">
        <p14:creationId xmlns:p14="http://schemas.microsoft.com/office/powerpoint/2010/main" val="3786933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europeanpolarboard.org/"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europeanpolarboar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europeanpolarboard.org/" TargetMode="External"/><Relationship Id="rId4" Type="http://schemas.microsoft.com/office/2007/relationships/hdphoto" Target="../media/hdphoto1.wdp"/><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328E"/>
        </a:solidFill>
        <a:effectLst/>
      </p:bgPr>
    </p:bg>
    <p:spTree>
      <p:nvGrpSpPr>
        <p:cNvPr id="1" name=""/>
        <p:cNvGrpSpPr/>
        <p:nvPr/>
      </p:nvGrpSpPr>
      <p:grpSpPr>
        <a:xfrm>
          <a:off x="0" y="0"/>
          <a:ext cx="0" cy="0"/>
          <a:chOff x="0" y="0"/>
          <a:chExt cx="0" cy="0"/>
        </a:xfrm>
      </p:grpSpPr>
      <p:pic>
        <p:nvPicPr>
          <p:cNvPr id="1032" name="Picture 8" descr="20120614_Neumayer__SC76823_SChristmann"/>
          <p:cNvPicPr>
            <a:picLocks noChangeAspect="1" noChangeArrowheads="1"/>
          </p:cNvPicPr>
          <p:nvPr/>
        </p:nvPicPr>
        <p:blipFill rotWithShape="1">
          <a:blip r:embed="rId3">
            <a:extLst>
              <a:ext uri="{28A0092B-C50C-407E-A947-70E740481C1C}">
                <a14:useLocalDpi xmlns:a14="http://schemas.microsoft.com/office/drawing/2010/main" val="0"/>
              </a:ext>
            </a:extLst>
          </a:blip>
          <a:srcRect t="690" b="23577"/>
          <a:stretch/>
        </p:blipFill>
        <p:spPr bwMode="auto">
          <a:xfrm>
            <a:off x="0" y="1319810"/>
            <a:ext cx="9143999" cy="4608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0" name="Rectangle 9"/>
          <p:cNvSpPr/>
          <p:nvPr/>
        </p:nvSpPr>
        <p:spPr>
          <a:xfrm>
            <a:off x="-17165" y="0"/>
            <a:ext cx="9161163" cy="21373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7165" y="5927867"/>
            <a:ext cx="9161163" cy="930133"/>
          </a:xfrm>
        </p:spPr>
        <p:txBody>
          <a:bodyPr>
            <a:noAutofit/>
          </a:bodyPr>
          <a:lstStyle/>
          <a:p>
            <a:r>
              <a:rPr lang="en-US" sz="2400" b="1" dirty="0" smtClean="0">
                <a:solidFill>
                  <a:schemeClr val="bg1"/>
                </a:solidFill>
              </a:rPr>
              <a:t>Arctic Frontiers 2019</a:t>
            </a:r>
            <a:r>
              <a:rPr lang="en-US" sz="2400" b="1" dirty="0">
                <a:solidFill>
                  <a:schemeClr val="bg1"/>
                </a:solidFill>
              </a:rPr>
              <a:t>, </a:t>
            </a:r>
            <a:r>
              <a:rPr lang="en-US" sz="2400" b="1" dirty="0" err="1">
                <a:solidFill>
                  <a:schemeClr val="bg1"/>
                </a:solidFill>
              </a:rPr>
              <a:t>Tromsø</a:t>
            </a:r>
            <a:endParaRPr lang="en-US" sz="2000" b="1" dirty="0">
              <a:solidFill>
                <a:schemeClr val="bg1"/>
              </a:solidFill>
            </a:endParaRPr>
          </a:p>
        </p:txBody>
      </p:sp>
      <p:sp>
        <p:nvSpPr>
          <p:cNvPr id="12" name="Text Box 9"/>
          <p:cNvSpPr txBox="1">
            <a:spLocks noChangeArrowheads="1"/>
          </p:cNvSpPr>
          <p:nvPr/>
        </p:nvSpPr>
        <p:spPr bwMode="auto">
          <a:xfrm>
            <a:off x="5475918" y="5733429"/>
            <a:ext cx="3746938" cy="2732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altLang="en-US" sz="1100" b="0" i="0" u="none" strike="noStrike" cap="none" normalizeH="0" baseline="0" dirty="0" smtClean="0">
                <a:ln>
                  <a:noFill/>
                </a:ln>
                <a:solidFill>
                  <a:srgbClr val="FFFFFF"/>
                </a:solidFill>
                <a:effectLst/>
                <a:latin typeface="Calibri" pitchFamily="34" charset="0"/>
                <a:cs typeface="Arial" pitchFamily="34" charset="0"/>
              </a:rPr>
              <a:t>Photo: Alfred Wegener </a:t>
            </a:r>
            <a:r>
              <a:rPr kumimoji="0" lang="en-GB" altLang="en-US" sz="1100" b="0" i="0" u="none" strike="noStrike" cap="none" normalizeH="0" baseline="0" dirty="0" smtClean="0">
                <a:ln>
                  <a:noFill/>
                </a:ln>
                <a:solidFill>
                  <a:srgbClr val="FFFFFF"/>
                </a:solidFill>
                <a:effectLst/>
                <a:latin typeface="Calibri" pitchFamily="34" charset="0"/>
                <a:cs typeface="Arial" pitchFamily="34" charset="0"/>
              </a:rPr>
              <a:t>Institute</a:t>
            </a:r>
            <a:r>
              <a:rPr kumimoji="0" lang="nl-NL" altLang="en-US" sz="1100" b="0" i="0" u="none" strike="noStrike" cap="none" normalizeH="0" baseline="0" dirty="0" smtClean="0">
                <a:ln>
                  <a:noFill/>
                </a:ln>
                <a:solidFill>
                  <a:srgbClr val="FFFFFF"/>
                </a:solidFill>
                <a:effectLst/>
                <a:latin typeface="Calibri" pitchFamily="34" charset="0"/>
                <a:cs typeface="Arial" pitchFamily="34" charset="0"/>
              </a:rPr>
              <a:t> </a:t>
            </a:r>
            <a:r>
              <a:rPr kumimoji="0" lang="nl-NL" altLang="en-US" sz="1100" b="0" i="0" u="none" strike="noStrike" cap="none" normalizeH="0" baseline="0" dirty="0" err="1" smtClean="0">
                <a:ln>
                  <a:noFill/>
                </a:ln>
                <a:solidFill>
                  <a:srgbClr val="FFFFFF"/>
                </a:solidFill>
                <a:effectLst/>
                <a:latin typeface="Calibri" pitchFamily="34" charset="0"/>
                <a:cs typeface="Arial" pitchFamily="34" charset="0"/>
              </a:rPr>
              <a:t>for</a:t>
            </a:r>
            <a:r>
              <a:rPr kumimoji="0" lang="nl-NL" altLang="en-US" sz="1100" b="0" i="0" u="none" strike="noStrike" cap="none" normalizeH="0" baseline="0" dirty="0" smtClean="0">
                <a:ln>
                  <a:noFill/>
                </a:ln>
                <a:solidFill>
                  <a:srgbClr val="FFFFFF"/>
                </a:solidFill>
                <a:effectLst/>
                <a:latin typeface="Calibri" pitchFamily="34" charset="0"/>
                <a:cs typeface="Arial" pitchFamily="34" charset="0"/>
              </a:rPr>
              <a:t> Polar and Marine Research</a:t>
            </a: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Subtitle 2"/>
          <p:cNvSpPr>
            <a:spLocks noGrp="1"/>
          </p:cNvSpPr>
          <p:nvPr>
            <p:ph type="subTitle" idx="1"/>
          </p:nvPr>
        </p:nvSpPr>
        <p:spPr>
          <a:xfrm>
            <a:off x="-17166" y="2137334"/>
            <a:ext cx="9161163" cy="825756"/>
          </a:xfrm>
        </p:spPr>
        <p:txBody>
          <a:bodyPr>
            <a:normAutofit/>
          </a:bodyPr>
          <a:lstStyle/>
          <a:p>
            <a:pPr>
              <a:spcBef>
                <a:spcPts val="0"/>
              </a:spcBef>
            </a:pPr>
            <a:r>
              <a:rPr lang="en-US" sz="2000" b="1" dirty="0" err="1" smtClean="0">
                <a:solidFill>
                  <a:srgbClr val="1B328E"/>
                </a:solidFill>
                <a:latin typeface="Calibri" panose="020F0502020204030204" pitchFamily="34" charset="0"/>
                <a:cs typeface="Calibri" panose="020F0502020204030204" pitchFamily="34" charset="0"/>
              </a:rPr>
              <a:t>Kirsi</a:t>
            </a:r>
            <a:r>
              <a:rPr lang="en-US" sz="2000" b="1" dirty="0" smtClean="0">
                <a:solidFill>
                  <a:srgbClr val="1B328E"/>
                </a:solidFill>
                <a:latin typeface="Calibri" panose="020F0502020204030204" pitchFamily="34" charset="0"/>
                <a:cs typeface="Calibri" panose="020F0502020204030204" pitchFamily="34" charset="0"/>
              </a:rPr>
              <a:t> </a:t>
            </a:r>
            <a:r>
              <a:rPr lang="en-US" sz="2000" b="1" dirty="0" err="1" smtClean="0">
                <a:solidFill>
                  <a:srgbClr val="1B328E"/>
                </a:solidFill>
                <a:latin typeface="Calibri" panose="020F0502020204030204" pitchFamily="34" charset="0"/>
                <a:cs typeface="Calibri" panose="020F0502020204030204" pitchFamily="34" charset="0"/>
              </a:rPr>
              <a:t>Latola</a:t>
            </a:r>
            <a:endParaRPr lang="en-US" sz="2000" b="1" dirty="0">
              <a:solidFill>
                <a:srgbClr val="1B328E"/>
              </a:solidFill>
              <a:latin typeface="Calibri" panose="020F0502020204030204" pitchFamily="34" charset="0"/>
              <a:cs typeface="Calibri" panose="020F0502020204030204" pitchFamily="34" charset="0"/>
            </a:endParaRPr>
          </a:p>
          <a:p>
            <a:pPr>
              <a:spcBef>
                <a:spcPts val="0"/>
              </a:spcBef>
            </a:pPr>
            <a:r>
              <a:rPr lang="en-US" sz="2000" b="1" dirty="0" smtClean="0">
                <a:solidFill>
                  <a:srgbClr val="1B328E"/>
                </a:solidFill>
                <a:latin typeface="Calibri" panose="020F0502020204030204" pitchFamily="34" charset="0"/>
                <a:cs typeface="Calibri" panose="020F0502020204030204" pitchFamily="34" charset="0"/>
              </a:rPr>
              <a:t>Chair, European Polar Board</a:t>
            </a:r>
            <a:endParaRPr lang="en-US" sz="2000" b="1" dirty="0" smtClean="0">
              <a:solidFill>
                <a:srgbClr val="1B328E"/>
              </a:solidFill>
              <a:latin typeface="Calibri" panose="020F0502020204030204" pitchFamily="34" charset="0"/>
              <a:cs typeface="Calibri" panose="020F0502020204030204" pitchFamily="34" charset="0"/>
            </a:endParaRPr>
          </a:p>
        </p:txBody>
      </p:sp>
      <p:sp>
        <p:nvSpPr>
          <p:cNvPr id="13" name="Title 1"/>
          <p:cNvSpPr txBox="1">
            <a:spLocks/>
          </p:cNvSpPr>
          <p:nvPr/>
        </p:nvSpPr>
        <p:spPr>
          <a:xfrm>
            <a:off x="2140299" y="287098"/>
            <a:ext cx="6601768" cy="15316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smtClean="0">
                <a:solidFill>
                  <a:srgbClr val="1B328E"/>
                </a:solidFill>
              </a:rPr>
              <a:t>Minimising</a:t>
            </a:r>
            <a:r>
              <a:rPr lang="en-US" sz="3600" b="1" dirty="0" smtClean="0">
                <a:solidFill>
                  <a:srgbClr val="1B328E"/>
                </a:solidFill>
              </a:rPr>
              <a:t> plastic use and waste in polar research and logistics</a:t>
            </a:r>
            <a:endParaRPr lang="en-US" sz="3200" b="1" dirty="0">
              <a:solidFill>
                <a:srgbClr val="1B328E"/>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62" y="181963"/>
            <a:ext cx="1796080" cy="1796080"/>
          </a:xfrm>
          <a:prstGeom prst="rect">
            <a:avLst/>
          </a:prstGeom>
        </p:spPr>
      </p:pic>
    </p:spTree>
    <p:extLst>
      <p:ext uri="{BB962C8B-B14F-4D97-AF65-F5344CB8AC3E}">
        <p14:creationId xmlns:p14="http://schemas.microsoft.com/office/powerpoint/2010/main" val="3219371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286687"/>
            <a:ext cx="7997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Recommendations:</a:t>
            </a:r>
          </a:p>
          <a:p>
            <a:pPr marL="342900" indent="-342900" algn="ctr">
              <a:buFont typeface="Calibri" pitchFamily="34" charset="0"/>
              <a:buNone/>
              <a:defRPr/>
            </a:pPr>
            <a:r>
              <a:rPr lang="en-US" altLang="en-US" sz="3600" b="1" dirty="0" smtClean="0">
                <a:solidFill>
                  <a:schemeClr val="bg1"/>
                </a:solidFill>
                <a:latin typeface="+mj-lt"/>
              </a:rPr>
              <a:t>Field Equipment</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834077"/>
            <a:ext cx="8813971" cy="4405949"/>
          </a:xfrm>
        </p:spPr>
        <p:txBody>
          <a:bodyPr>
            <a:noAutofit/>
          </a:bodyPr>
          <a:lstStyle/>
          <a:p>
            <a:pPr marL="0" lvl="0" indent="0">
              <a:buNone/>
            </a:pPr>
            <a:endParaRPr lang="en-GB" sz="2000" b="1" dirty="0" smtClean="0">
              <a:solidFill>
                <a:srgbClr val="1B328E"/>
              </a:solidFill>
            </a:endParaRPr>
          </a:p>
          <a:p>
            <a:pPr lvl="0"/>
            <a:r>
              <a:rPr lang="en-GB" sz="2400" dirty="0" smtClean="0">
                <a:solidFill>
                  <a:srgbClr val="1B328E"/>
                </a:solidFill>
              </a:rPr>
              <a:t>Use </a:t>
            </a:r>
            <a:r>
              <a:rPr lang="en-GB" sz="2400" dirty="0">
                <a:solidFill>
                  <a:srgbClr val="1B328E"/>
                </a:solidFill>
              </a:rPr>
              <a:t>bulk packaging to reduce plastic components</a:t>
            </a:r>
          </a:p>
          <a:p>
            <a:pPr lvl="0"/>
            <a:r>
              <a:rPr lang="en-GB" sz="2400" dirty="0" smtClean="0">
                <a:solidFill>
                  <a:srgbClr val="1B328E"/>
                </a:solidFill>
              </a:rPr>
              <a:t>Explore alternative materials and more </a:t>
            </a:r>
            <a:r>
              <a:rPr lang="en-GB" sz="2400" dirty="0">
                <a:solidFill>
                  <a:srgbClr val="1B328E"/>
                </a:solidFill>
              </a:rPr>
              <a:t>resistant plastics </a:t>
            </a:r>
            <a:r>
              <a:rPr lang="en-GB" sz="2400" dirty="0" smtClean="0">
                <a:solidFill>
                  <a:srgbClr val="1B328E"/>
                </a:solidFill>
              </a:rPr>
              <a:t>resistant to </a:t>
            </a:r>
            <a:r>
              <a:rPr lang="en-GB" sz="2400" dirty="0">
                <a:solidFill>
                  <a:srgbClr val="1B328E"/>
                </a:solidFill>
              </a:rPr>
              <a:t>degradation (cold, UV radiation, wind)</a:t>
            </a:r>
          </a:p>
          <a:p>
            <a:pPr lvl="0"/>
            <a:r>
              <a:rPr lang="en-GB" sz="2400" dirty="0">
                <a:solidFill>
                  <a:srgbClr val="1B328E"/>
                </a:solidFill>
              </a:rPr>
              <a:t>Filter </a:t>
            </a:r>
            <a:r>
              <a:rPr lang="en-GB" sz="2400" dirty="0" err="1" smtClean="0">
                <a:solidFill>
                  <a:srgbClr val="1B328E"/>
                </a:solidFill>
              </a:rPr>
              <a:t>microplastics</a:t>
            </a:r>
            <a:r>
              <a:rPr lang="en-GB" sz="2400" dirty="0" smtClean="0">
                <a:solidFill>
                  <a:srgbClr val="1B328E"/>
                </a:solidFill>
              </a:rPr>
              <a:t> and </a:t>
            </a:r>
            <a:r>
              <a:rPr lang="en-GB" sz="2400" dirty="0">
                <a:solidFill>
                  <a:srgbClr val="1B328E"/>
                </a:solidFill>
              </a:rPr>
              <a:t>fibres </a:t>
            </a:r>
            <a:r>
              <a:rPr lang="en-GB" sz="2400" dirty="0" smtClean="0">
                <a:solidFill>
                  <a:srgbClr val="1B328E"/>
                </a:solidFill>
              </a:rPr>
              <a:t>from grey water</a:t>
            </a:r>
            <a:endParaRPr lang="en-GB" sz="2400" dirty="0">
              <a:solidFill>
                <a:srgbClr val="1B328E"/>
              </a:solidFill>
            </a:endParaRPr>
          </a:p>
          <a:p>
            <a:pPr lvl="0"/>
            <a:r>
              <a:rPr lang="en-GB" sz="2400" dirty="0" smtClean="0">
                <a:solidFill>
                  <a:srgbClr val="1B328E"/>
                </a:solidFill>
              </a:rPr>
              <a:t>Colour-coding </a:t>
            </a:r>
            <a:r>
              <a:rPr lang="en-GB" sz="2400" dirty="0">
                <a:solidFill>
                  <a:srgbClr val="1B328E"/>
                </a:solidFill>
              </a:rPr>
              <a:t>system </a:t>
            </a:r>
            <a:r>
              <a:rPr lang="en-GB" sz="2400" dirty="0" smtClean="0">
                <a:solidFill>
                  <a:srgbClr val="1B328E"/>
                </a:solidFill>
              </a:rPr>
              <a:t>to distinguish </a:t>
            </a:r>
            <a:r>
              <a:rPr lang="en-GB" sz="2400" dirty="0">
                <a:solidFill>
                  <a:srgbClr val="1B328E"/>
                </a:solidFill>
              </a:rPr>
              <a:t>between low and high-risk </a:t>
            </a:r>
            <a:r>
              <a:rPr lang="en-GB" sz="2400" dirty="0" smtClean="0">
                <a:solidFill>
                  <a:srgbClr val="1B328E"/>
                </a:solidFill>
              </a:rPr>
              <a:t>plastics and aid decisions for procurement</a:t>
            </a:r>
            <a:endParaRPr lang="en-GB" sz="2400" dirty="0">
              <a:solidFill>
                <a:srgbClr val="1B328E"/>
              </a:solidFill>
            </a:endParaRPr>
          </a:p>
          <a:p>
            <a:pPr lvl="0"/>
            <a:r>
              <a:rPr lang="en-GB" sz="2400" dirty="0">
                <a:solidFill>
                  <a:srgbClr val="1B328E"/>
                </a:solidFill>
              </a:rPr>
              <a:t>Engage with </a:t>
            </a:r>
            <a:r>
              <a:rPr lang="en-GB" sz="2400" dirty="0" smtClean="0">
                <a:solidFill>
                  <a:srgbClr val="1B328E"/>
                </a:solidFill>
              </a:rPr>
              <a:t>industry and manufacturers to improve designs and find alternative materials</a:t>
            </a:r>
            <a:endParaRPr lang="en-GB" sz="2400" dirty="0">
              <a:solidFill>
                <a:srgbClr val="1B328E"/>
              </a:solidFill>
            </a:endParaRPr>
          </a:p>
        </p:txBody>
      </p:sp>
    </p:spTree>
    <p:extLst>
      <p:ext uri="{BB962C8B-B14F-4D97-AF65-F5344CB8AC3E}">
        <p14:creationId xmlns:p14="http://schemas.microsoft.com/office/powerpoint/2010/main" val="37892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563686"/>
            <a:ext cx="7997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Recommendations: Domestic</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602973"/>
            <a:ext cx="8813971" cy="4506429"/>
          </a:xfrm>
        </p:spPr>
        <p:txBody>
          <a:bodyPr>
            <a:noAutofit/>
          </a:bodyPr>
          <a:lstStyle/>
          <a:p>
            <a:pPr marL="0" lvl="0" indent="0">
              <a:buNone/>
            </a:pPr>
            <a:endParaRPr lang="en-GB" sz="2000" dirty="0" smtClean="0">
              <a:solidFill>
                <a:srgbClr val="1B328E"/>
              </a:solidFill>
            </a:endParaRPr>
          </a:p>
          <a:p>
            <a:pPr lvl="1"/>
            <a:r>
              <a:rPr lang="en-GB" sz="2400" dirty="0" smtClean="0">
                <a:solidFill>
                  <a:srgbClr val="1B328E"/>
                </a:solidFill>
              </a:rPr>
              <a:t>Reduce </a:t>
            </a:r>
            <a:r>
              <a:rPr lang="en-GB" sz="2400" dirty="0">
                <a:solidFill>
                  <a:srgbClr val="1B328E"/>
                </a:solidFill>
              </a:rPr>
              <a:t>plastic packaging</a:t>
            </a:r>
          </a:p>
          <a:p>
            <a:pPr lvl="2"/>
            <a:r>
              <a:rPr lang="en-GB" dirty="0">
                <a:solidFill>
                  <a:srgbClr val="1B328E"/>
                </a:solidFill>
              </a:rPr>
              <a:t>Bulk packaging of foods and cleaning </a:t>
            </a:r>
            <a:r>
              <a:rPr lang="en-GB" dirty="0" smtClean="0">
                <a:solidFill>
                  <a:srgbClr val="1B328E"/>
                </a:solidFill>
              </a:rPr>
              <a:t>supplies</a:t>
            </a:r>
            <a:endParaRPr lang="en-GB" dirty="0">
              <a:solidFill>
                <a:srgbClr val="1B328E"/>
              </a:solidFill>
            </a:endParaRPr>
          </a:p>
          <a:p>
            <a:pPr lvl="2"/>
            <a:r>
              <a:rPr lang="en-GB" dirty="0">
                <a:solidFill>
                  <a:srgbClr val="1B328E"/>
                </a:solidFill>
              </a:rPr>
              <a:t>Alternative packaging materials </a:t>
            </a:r>
            <a:r>
              <a:rPr lang="en-GB" dirty="0" smtClean="0">
                <a:solidFill>
                  <a:srgbClr val="1B328E"/>
                </a:solidFill>
              </a:rPr>
              <a:t>(metal, linen</a:t>
            </a:r>
            <a:r>
              <a:rPr lang="en-GB" dirty="0">
                <a:solidFill>
                  <a:srgbClr val="1B328E"/>
                </a:solidFill>
              </a:rPr>
              <a:t>, glass, wax coating)</a:t>
            </a:r>
          </a:p>
          <a:p>
            <a:pPr lvl="2"/>
            <a:r>
              <a:rPr lang="en-GB" dirty="0">
                <a:solidFill>
                  <a:srgbClr val="1B328E"/>
                </a:solidFill>
              </a:rPr>
              <a:t>Using locally produced </a:t>
            </a:r>
            <a:r>
              <a:rPr lang="en-GB" dirty="0" smtClean="0">
                <a:solidFill>
                  <a:srgbClr val="1B328E"/>
                </a:solidFill>
              </a:rPr>
              <a:t>and procured products </a:t>
            </a:r>
            <a:r>
              <a:rPr lang="en-GB" dirty="0">
                <a:solidFill>
                  <a:srgbClr val="1B328E"/>
                </a:solidFill>
              </a:rPr>
              <a:t>where </a:t>
            </a:r>
            <a:r>
              <a:rPr lang="en-GB" dirty="0" smtClean="0">
                <a:solidFill>
                  <a:srgbClr val="1B328E"/>
                </a:solidFill>
              </a:rPr>
              <a:t>possible and appropriate</a:t>
            </a:r>
            <a:endParaRPr lang="en-GB" dirty="0">
              <a:solidFill>
                <a:srgbClr val="1B328E"/>
              </a:solidFill>
            </a:endParaRPr>
          </a:p>
          <a:p>
            <a:pPr lvl="2"/>
            <a:r>
              <a:rPr lang="en-GB" dirty="0">
                <a:solidFill>
                  <a:srgbClr val="1B328E"/>
                </a:solidFill>
              </a:rPr>
              <a:t>Dehydrated </a:t>
            </a:r>
            <a:r>
              <a:rPr lang="en-GB" dirty="0" smtClean="0">
                <a:solidFill>
                  <a:srgbClr val="1B328E"/>
                </a:solidFill>
              </a:rPr>
              <a:t>foods</a:t>
            </a:r>
          </a:p>
          <a:p>
            <a:pPr lvl="2"/>
            <a:r>
              <a:rPr lang="en-GB" dirty="0" smtClean="0">
                <a:solidFill>
                  <a:srgbClr val="1B328E"/>
                </a:solidFill>
              </a:rPr>
              <a:t>Avoid single-use and individually wrapped items</a:t>
            </a:r>
            <a:endParaRPr lang="en-GB" dirty="0">
              <a:solidFill>
                <a:srgbClr val="1B328E"/>
              </a:solidFill>
            </a:endParaRPr>
          </a:p>
          <a:p>
            <a:pPr lvl="1"/>
            <a:r>
              <a:rPr lang="en-GB" sz="2400" dirty="0" smtClean="0">
                <a:solidFill>
                  <a:srgbClr val="1B328E"/>
                </a:solidFill>
              </a:rPr>
              <a:t>Ban cosmetics </a:t>
            </a:r>
            <a:r>
              <a:rPr lang="en-GB" sz="2400" dirty="0">
                <a:solidFill>
                  <a:srgbClr val="1B328E"/>
                </a:solidFill>
              </a:rPr>
              <a:t>with </a:t>
            </a:r>
            <a:r>
              <a:rPr lang="en-GB" sz="2400" dirty="0" smtClean="0">
                <a:solidFill>
                  <a:srgbClr val="1B328E"/>
                </a:solidFill>
              </a:rPr>
              <a:t>microbeads at stations and on vessels</a:t>
            </a:r>
            <a:endParaRPr lang="en-GB" sz="2400" dirty="0">
              <a:solidFill>
                <a:srgbClr val="1B328E"/>
              </a:solidFill>
            </a:endParaRPr>
          </a:p>
          <a:p>
            <a:pPr lvl="1"/>
            <a:r>
              <a:rPr lang="en-GB" sz="2400" dirty="0">
                <a:solidFill>
                  <a:srgbClr val="1B328E"/>
                </a:solidFill>
              </a:rPr>
              <a:t>Increase awareness in order to change personal behaviour of scientists and </a:t>
            </a:r>
            <a:r>
              <a:rPr lang="en-GB" sz="2400" dirty="0" smtClean="0">
                <a:solidFill>
                  <a:srgbClr val="1B328E"/>
                </a:solidFill>
              </a:rPr>
              <a:t>staff</a:t>
            </a:r>
            <a:endParaRPr lang="en-GB" sz="2400" dirty="0">
              <a:solidFill>
                <a:srgbClr val="1B328E"/>
              </a:solidFill>
            </a:endParaRPr>
          </a:p>
        </p:txBody>
      </p:sp>
    </p:spTree>
    <p:extLst>
      <p:ext uri="{BB962C8B-B14F-4D97-AF65-F5344CB8AC3E}">
        <p14:creationId xmlns:p14="http://schemas.microsoft.com/office/powerpoint/2010/main" val="446540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286687"/>
            <a:ext cx="7997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err="1" smtClean="0">
                <a:solidFill>
                  <a:schemeClr val="bg1"/>
                </a:solidFill>
                <a:latin typeface="+mj-lt"/>
              </a:rPr>
              <a:t>Minimising</a:t>
            </a:r>
            <a:r>
              <a:rPr lang="en-US" altLang="en-US" sz="3600" b="1" dirty="0" smtClean="0">
                <a:solidFill>
                  <a:schemeClr val="bg1"/>
                </a:solidFill>
                <a:latin typeface="+mj-lt"/>
              </a:rPr>
              <a:t> the footprint</a:t>
            </a:r>
          </a:p>
          <a:p>
            <a:pPr marL="342900" indent="-342900" algn="ctr">
              <a:buFont typeface="Calibri" pitchFamily="34" charset="0"/>
              <a:buNone/>
              <a:defRPr/>
            </a:pPr>
            <a:r>
              <a:rPr lang="en-US" altLang="en-US" sz="3600" b="1" dirty="0" smtClean="0">
                <a:solidFill>
                  <a:schemeClr val="bg1"/>
                </a:solidFill>
                <a:latin typeface="+mj-lt"/>
              </a:rPr>
              <a:t>of Arctic Research</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08970" y="1994852"/>
            <a:ext cx="3663404" cy="4988752"/>
          </a:xfrm>
        </p:spPr>
        <p:txBody>
          <a:bodyPr>
            <a:noAutofit/>
          </a:bodyPr>
          <a:lstStyle/>
          <a:p>
            <a:pPr marL="0" indent="0">
              <a:buNone/>
              <a:defRPr/>
            </a:pPr>
            <a:r>
              <a:rPr lang="en-US" sz="2000" dirty="0" smtClean="0">
                <a:solidFill>
                  <a:srgbClr val="1B328E"/>
                </a:solidFill>
                <a:ea typeface="Calibri"/>
                <a:cs typeface="Times New Roman"/>
              </a:rPr>
              <a:t>Joint EPB-INTERACT session at Arctic Circle Assembly 2018, Reykjavik</a:t>
            </a:r>
          </a:p>
          <a:p>
            <a:pPr marL="0" indent="0">
              <a:buNone/>
              <a:defRPr/>
            </a:pPr>
            <a:endParaRPr lang="en-US" sz="2000" dirty="0">
              <a:solidFill>
                <a:srgbClr val="1B328E"/>
              </a:solidFill>
              <a:ea typeface="Calibri"/>
              <a:cs typeface="Times New Roman"/>
            </a:endParaRPr>
          </a:p>
          <a:p>
            <a:pPr marL="0" indent="0">
              <a:buNone/>
              <a:defRPr/>
            </a:pPr>
            <a:r>
              <a:rPr lang="en-US" sz="2000" dirty="0" smtClean="0">
                <a:solidFill>
                  <a:srgbClr val="1B328E"/>
                </a:solidFill>
                <a:ea typeface="Calibri"/>
                <a:cs typeface="Times New Roman"/>
              </a:rPr>
              <a:t>Environmental impacts, including plastics, and social impacts</a:t>
            </a:r>
          </a:p>
          <a:p>
            <a:pPr marL="0" indent="0">
              <a:buNone/>
              <a:defRPr/>
            </a:pPr>
            <a:endParaRPr lang="en-US" sz="2000" dirty="0">
              <a:solidFill>
                <a:srgbClr val="1B328E"/>
              </a:solidFill>
              <a:ea typeface="Calibri"/>
              <a:cs typeface="Times New Roman"/>
            </a:endParaRPr>
          </a:p>
          <a:p>
            <a:pPr marL="0" indent="0">
              <a:buNone/>
              <a:defRPr/>
            </a:pPr>
            <a:r>
              <a:rPr lang="en-US" sz="2000" dirty="0" smtClean="0">
                <a:solidFill>
                  <a:srgbClr val="1B328E"/>
                </a:solidFill>
                <a:ea typeface="Calibri"/>
                <a:cs typeface="Times New Roman"/>
              </a:rPr>
              <a:t>Antarctic experience in</a:t>
            </a:r>
          </a:p>
          <a:p>
            <a:pPr marL="0" indent="0">
              <a:buNone/>
              <a:defRPr/>
            </a:pPr>
            <a:r>
              <a:rPr lang="en-US" sz="2000" dirty="0" smtClean="0">
                <a:solidFill>
                  <a:srgbClr val="1B328E"/>
                </a:solidFill>
                <a:ea typeface="Calibri"/>
                <a:cs typeface="Times New Roman"/>
              </a:rPr>
              <a:t>Arctic context</a:t>
            </a:r>
          </a:p>
          <a:p>
            <a:pPr marL="0" indent="0">
              <a:buNone/>
              <a:defRPr/>
            </a:pPr>
            <a:endParaRPr lang="en-US" sz="2000" dirty="0">
              <a:solidFill>
                <a:srgbClr val="1B328E"/>
              </a:solidFill>
              <a:ea typeface="Calibri"/>
              <a:cs typeface="Times New Roman"/>
            </a:endParaRPr>
          </a:p>
          <a:p>
            <a:pPr marL="0" indent="0">
              <a:buNone/>
              <a:defRPr/>
            </a:pPr>
            <a:r>
              <a:rPr lang="en-US" sz="2000" dirty="0" smtClean="0">
                <a:solidFill>
                  <a:srgbClr val="1B328E"/>
                </a:solidFill>
                <a:ea typeface="Calibri"/>
                <a:cs typeface="Times New Roman"/>
              </a:rPr>
              <a:t>Report available: </a:t>
            </a:r>
            <a:r>
              <a:rPr lang="en-US" sz="2000" dirty="0" smtClean="0">
                <a:solidFill>
                  <a:srgbClr val="1B328E"/>
                </a:solidFill>
                <a:ea typeface="Calibri"/>
                <a:cs typeface="Times New Roman"/>
                <a:hlinkClick r:id="rId5"/>
              </a:rPr>
              <a:t>www.europeanpolarboard.org</a:t>
            </a:r>
            <a:r>
              <a:rPr lang="en-US" sz="2000" dirty="0" smtClean="0">
                <a:solidFill>
                  <a:srgbClr val="1B328E"/>
                </a:solidFill>
                <a:ea typeface="Calibri"/>
                <a:cs typeface="Times New Roman"/>
              </a:rPr>
              <a:t> </a:t>
            </a:r>
            <a:endParaRPr lang="en-US" sz="2000" dirty="0">
              <a:solidFill>
                <a:srgbClr val="1B328E"/>
              </a:solidFill>
              <a:ea typeface="Calibri"/>
              <a:cs typeface="Times New Roman"/>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2374" y="2131857"/>
            <a:ext cx="3744873" cy="2808655"/>
          </a:xfrm>
          <a:prstGeom prst="rect">
            <a:avLst/>
          </a:prstGeom>
        </p:spPr>
      </p:pic>
      <p:pic>
        <p:nvPicPr>
          <p:cNvPr id="4" name="Picture 3"/>
          <p:cNvPicPr>
            <a:picLocks noChangeAspect="1"/>
          </p:cNvPicPr>
          <p:nvPr/>
        </p:nvPicPr>
        <p:blipFill rotWithShape="1">
          <a:blip r:embed="rId7"/>
          <a:srcRect l="25950" t="23143" r="27456" b="52435"/>
          <a:stretch/>
        </p:blipFill>
        <p:spPr>
          <a:xfrm>
            <a:off x="3980752" y="4773948"/>
            <a:ext cx="4953839" cy="1622810"/>
          </a:xfrm>
          <a:prstGeom prst="rect">
            <a:avLst/>
          </a:prstGeom>
          <a:ln>
            <a:solidFill>
              <a:schemeClr val="tx1"/>
            </a:solidFill>
          </a:ln>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056" y="1315745"/>
            <a:ext cx="1424772" cy="1424772"/>
          </a:xfrm>
          <a:prstGeom prst="rect">
            <a:avLst/>
          </a:prstGeom>
          <a:noFill/>
        </p:spPr>
      </p:pic>
    </p:spTree>
    <p:extLst>
      <p:ext uri="{BB962C8B-B14F-4D97-AF65-F5344CB8AC3E}">
        <p14:creationId xmlns:p14="http://schemas.microsoft.com/office/powerpoint/2010/main" val="901002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563686"/>
            <a:ext cx="7997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EPB Action Group</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834077"/>
            <a:ext cx="8813971" cy="3189847"/>
          </a:xfrm>
        </p:spPr>
        <p:txBody>
          <a:bodyPr>
            <a:noAutofit/>
          </a:bodyPr>
          <a:lstStyle/>
          <a:p>
            <a:pPr marL="0" indent="0">
              <a:buNone/>
              <a:defRPr/>
            </a:pPr>
            <a:r>
              <a:rPr lang="en-US" sz="2800" b="1" dirty="0" smtClean="0">
                <a:solidFill>
                  <a:srgbClr val="1B328E"/>
                </a:solidFill>
                <a:ea typeface="Calibri"/>
                <a:cs typeface="Times New Roman"/>
              </a:rPr>
              <a:t>Action Group on Environmental Impacts of Polar Research and Logistics</a:t>
            </a:r>
          </a:p>
          <a:p>
            <a:pPr>
              <a:defRPr/>
            </a:pPr>
            <a:endParaRPr lang="en-US" sz="2800" b="1" dirty="0" smtClean="0">
              <a:solidFill>
                <a:srgbClr val="1B328E"/>
              </a:solidFill>
              <a:ea typeface="Calibri"/>
              <a:cs typeface="Times New Roman"/>
            </a:endParaRPr>
          </a:p>
          <a:p>
            <a:pPr>
              <a:defRPr/>
            </a:pPr>
            <a:r>
              <a:rPr lang="en-US" sz="2400" dirty="0" smtClean="0">
                <a:solidFill>
                  <a:srgbClr val="1B328E"/>
                </a:solidFill>
                <a:ea typeface="Calibri"/>
                <a:cs typeface="Times New Roman"/>
              </a:rPr>
              <a:t>Established at EPB Autumn Plenary Meeting in November 2018</a:t>
            </a:r>
          </a:p>
          <a:p>
            <a:pPr>
              <a:defRPr/>
            </a:pPr>
            <a:r>
              <a:rPr lang="en-US" sz="2400" dirty="0" smtClean="0">
                <a:solidFill>
                  <a:srgbClr val="1B328E"/>
                </a:solidFill>
                <a:ea typeface="Calibri"/>
                <a:cs typeface="Times New Roman"/>
              </a:rPr>
              <a:t>Developing best practice guidelines for EPB Members and others</a:t>
            </a:r>
          </a:p>
          <a:p>
            <a:pPr>
              <a:defRPr/>
            </a:pPr>
            <a:r>
              <a:rPr lang="en-US" sz="2400" dirty="0" smtClean="0">
                <a:solidFill>
                  <a:srgbClr val="1B328E"/>
                </a:solidFill>
                <a:ea typeface="Calibri"/>
                <a:cs typeface="Times New Roman"/>
              </a:rPr>
              <a:t>Cooperating with partner </a:t>
            </a:r>
            <a:r>
              <a:rPr lang="en-GB" sz="2400" dirty="0" smtClean="0">
                <a:solidFill>
                  <a:srgbClr val="1B328E"/>
                </a:solidFill>
                <a:ea typeface="Calibri"/>
                <a:cs typeface="Times New Roman"/>
              </a:rPr>
              <a:t>organisations</a:t>
            </a:r>
            <a:endParaRPr lang="en-GB" sz="2400" dirty="0">
              <a:solidFill>
                <a:srgbClr val="1B328E"/>
              </a:solidFill>
              <a:ea typeface="Calibri"/>
              <a:cs typeface="Times New Roman"/>
            </a:endParaRPr>
          </a:p>
        </p:txBody>
      </p:sp>
      <p:pic>
        <p:nvPicPr>
          <p:cNvPr id="7" name="Picture 6" descr="1-John Weller NMWA PRINTS 18-0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23865"/>
            <a:ext cx="9144000" cy="1439277"/>
          </a:xfrm>
          <a:prstGeom prst="rect">
            <a:avLst/>
          </a:prstGeom>
        </p:spPr>
      </p:pic>
    </p:spTree>
    <p:extLst>
      <p:ext uri="{BB962C8B-B14F-4D97-AF65-F5344CB8AC3E}">
        <p14:creationId xmlns:p14="http://schemas.microsoft.com/office/powerpoint/2010/main" val="22358696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563686"/>
            <a:ext cx="7997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Next steps</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834077"/>
            <a:ext cx="8813971" cy="3189847"/>
          </a:xfrm>
        </p:spPr>
        <p:txBody>
          <a:bodyPr>
            <a:noAutofit/>
          </a:bodyPr>
          <a:lstStyle/>
          <a:p>
            <a:pPr>
              <a:defRPr/>
            </a:pPr>
            <a:r>
              <a:rPr lang="en-US" sz="2400" dirty="0" smtClean="0">
                <a:solidFill>
                  <a:srgbClr val="1B328E"/>
                </a:solidFill>
                <a:ea typeface="Calibri"/>
                <a:cs typeface="Times New Roman"/>
              </a:rPr>
              <a:t>Action Group will build on outcomes of workshops and sessions</a:t>
            </a:r>
          </a:p>
          <a:p>
            <a:pPr>
              <a:defRPr/>
            </a:pPr>
            <a:r>
              <a:rPr lang="en-US" sz="2400" dirty="0" smtClean="0">
                <a:solidFill>
                  <a:srgbClr val="1B328E"/>
                </a:solidFill>
                <a:ea typeface="Calibri"/>
                <a:cs typeface="Times New Roman"/>
              </a:rPr>
              <a:t>Developing best practice guidelines for </a:t>
            </a:r>
            <a:r>
              <a:rPr lang="en-US" sz="2400" dirty="0" err="1" smtClean="0">
                <a:solidFill>
                  <a:srgbClr val="1B328E"/>
                </a:solidFill>
                <a:ea typeface="Calibri"/>
                <a:cs typeface="Times New Roman"/>
              </a:rPr>
              <a:t>programme</a:t>
            </a:r>
            <a:r>
              <a:rPr lang="en-US" sz="2400" dirty="0" smtClean="0">
                <a:solidFill>
                  <a:srgbClr val="1B328E"/>
                </a:solidFill>
                <a:ea typeface="Calibri"/>
                <a:cs typeface="Times New Roman"/>
              </a:rPr>
              <a:t> managers, operators, infrastructure managers, scientists and staff</a:t>
            </a:r>
          </a:p>
          <a:p>
            <a:pPr>
              <a:defRPr/>
            </a:pPr>
            <a:r>
              <a:rPr lang="en-US" sz="2400" dirty="0" smtClean="0">
                <a:solidFill>
                  <a:srgbClr val="1B328E"/>
                </a:solidFill>
                <a:ea typeface="Calibri"/>
                <a:cs typeface="Times New Roman"/>
              </a:rPr>
              <a:t>Initiative focused on all environmental impacts of polar research and logistics – not only plastics</a:t>
            </a:r>
          </a:p>
          <a:p>
            <a:pPr>
              <a:defRPr/>
            </a:pPr>
            <a:r>
              <a:rPr lang="en-US" sz="2400" dirty="0" smtClean="0">
                <a:solidFill>
                  <a:srgbClr val="1B328E"/>
                </a:solidFill>
                <a:ea typeface="Calibri"/>
                <a:cs typeface="Times New Roman"/>
              </a:rPr>
              <a:t>Collaboration with partner </a:t>
            </a:r>
            <a:r>
              <a:rPr lang="en-US" sz="2400" dirty="0" err="1" smtClean="0">
                <a:solidFill>
                  <a:srgbClr val="1B328E"/>
                </a:solidFill>
                <a:ea typeface="Calibri"/>
                <a:cs typeface="Times New Roman"/>
              </a:rPr>
              <a:t>organisations</a:t>
            </a:r>
            <a:r>
              <a:rPr lang="en-US" sz="2400" dirty="0" smtClean="0">
                <a:solidFill>
                  <a:srgbClr val="1B328E"/>
                </a:solidFill>
                <a:ea typeface="Calibri"/>
                <a:cs typeface="Times New Roman"/>
              </a:rPr>
              <a:t> [including INTERACT, FARO, COMNAP]</a:t>
            </a:r>
            <a:endParaRPr lang="en-US" sz="2400" dirty="0">
              <a:solidFill>
                <a:srgbClr val="1B328E"/>
              </a:solidFill>
              <a:ea typeface="Calibri"/>
              <a:cs typeface="Times New Roman"/>
            </a:endParaRPr>
          </a:p>
        </p:txBody>
      </p:sp>
      <p:pic>
        <p:nvPicPr>
          <p:cNvPr id="7" name="Picture 6" descr="1-John Weller NMWA PRINTS 18-0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23865"/>
            <a:ext cx="9144000" cy="1439277"/>
          </a:xfrm>
          <a:prstGeom prst="rect">
            <a:avLst/>
          </a:prstGeom>
        </p:spPr>
      </p:pic>
    </p:spTree>
    <p:extLst>
      <p:ext uri="{BB962C8B-B14F-4D97-AF65-F5344CB8AC3E}">
        <p14:creationId xmlns:p14="http://schemas.microsoft.com/office/powerpoint/2010/main" val="2118317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9" name="Content Placeholder 2"/>
          <p:cNvSpPr>
            <a:spLocks noGrp="1"/>
          </p:cNvSpPr>
          <p:nvPr>
            <p:ph idx="1"/>
          </p:nvPr>
        </p:nvSpPr>
        <p:spPr>
          <a:xfrm>
            <a:off x="165015" y="1834077"/>
            <a:ext cx="8813971" cy="4858125"/>
          </a:xfrm>
        </p:spPr>
        <p:txBody>
          <a:bodyPr>
            <a:noAutofit/>
          </a:bodyPr>
          <a:lstStyle/>
          <a:p>
            <a:pPr marL="0" indent="0" algn="ctr">
              <a:buNone/>
              <a:defRPr/>
            </a:pPr>
            <a:endParaRPr lang="en-US" sz="3600" b="1" dirty="0" smtClean="0">
              <a:solidFill>
                <a:srgbClr val="1B328E"/>
              </a:solidFill>
              <a:ea typeface="Calibri"/>
              <a:cs typeface="Times New Roman"/>
            </a:endParaRPr>
          </a:p>
          <a:p>
            <a:pPr marL="0" indent="0" algn="ctr">
              <a:buNone/>
              <a:defRPr/>
            </a:pPr>
            <a:r>
              <a:rPr lang="en-US" sz="3600" b="1" dirty="0" smtClean="0">
                <a:solidFill>
                  <a:srgbClr val="1B328E"/>
                </a:solidFill>
                <a:ea typeface="Calibri"/>
                <a:cs typeface="Times New Roman"/>
              </a:rPr>
              <a:t>Questions</a:t>
            </a:r>
            <a:r>
              <a:rPr lang="en-US" sz="3600" b="1" dirty="0" smtClean="0">
                <a:solidFill>
                  <a:srgbClr val="1B328E"/>
                </a:solidFill>
                <a:ea typeface="Calibri"/>
                <a:cs typeface="Times New Roman"/>
              </a:rPr>
              <a:t>?</a:t>
            </a:r>
          </a:p>
          <a:p>
            <a:pPr marL="0" indent="0" algn="ctr">
              <a:buNone/>
              <a:defRPr/>
            </a:pPr>
            <a:endParaRPr lang="en-US" sz="3600" b="1" dirty="0" smtClean="0">
              <a:solidFill>
                <a:srgbClr val="1B328E"/>
              </a:solidFill>
              <a:ea typeface="Calibri"/>
              <a:cs typeface="Times New Roman"/>
            </a:endParaRPr>
          </a:p>
          <a:p>
            <a:pPr marL="0" indent="0" algn="ctr">
              <a:buNone/>
              <a:defRPr/>
            </a:pPr>
            <a:endParaRPr lang="en-US" sz="3600" b="1" dirty="0">
              <a:solidFill>
                <a:srgbClr val="1B328E"/>
              </a:solidFill>
              <a:ea typeface="Calibri"/>
              <a:cs typeface="Times New Roman"/>
            </a:endParaRPr>
          </a:p>
          <a:p>
            <a:pPr marL="0" indent="0">
              <a:buNone/>
              <a:defRPr/>
            </a:pPr>
            <a:r>
              <a:rPr lang="en-US" sz="2400" b="1" dirty="0" smtClean="0">
                <a:solidFill>
                  <a:srgbClr val="1B328E"/>
                </a:solidFill>
                <a:ea typeface="Calibri"/>
                <a:cs typeface="Times New Roman"/>
              </a:rPr>
              <a:t>Further information:</a:t>
            </a:r>
            <a:endParaRPr lang="en-US" sz="2400" dirty="0" smtClean="0">
              <a:solidFill>
                <a:srgbClr val="1B328E"/>
              </a:solidFill>
              <a:ea typeface="Calibri"/>
              <a:cs typeface="Times New Roman"/>
            </a:endParaRPr>
          </a:p>
          <a:p>
            <a:pPr marL="0" indent="0">
              <a:buNone/>
              <a:defRPr/>
            </a:pPr>
            <a:r>
              <a:rPr lang="en-US" sz="2400" dirty="0" smtClean="0">
                <a:solidFill>
                  <a:srgbClr val="1B328E"/>
                </a:solidFill>
                <a:ea typeface="Calibri"/>
                <a:cs typeface="Times New Roman"/>
              </a:rPr>
              <a:t>@</a:t>
            </a:r>
            <a:r>
              <a:rPr lang="en-US" sz="2400" dirty="0" err="1" smtClean="0">
                <a:solidFill>
                  <a:srgbClr val="1B328E"/>
                </a:solidFill>
                <a:ea typeface="Calibri"/>
                <a:cs typeface="Times New Roman"/>
              </a:rPr>
              <a:t>EuPolarBoard</a:t>
            </a:r>
            <a:endParaRPr lang="en-US" sz="2400" dirty="0">
              <a:solidFill>
                <a:srgbClr val="1B328E"/>
              </a:solidFill>
              <a:ea typeface="Calibri"/>
              <a:cs typeface="Times New Roman"/>
            </a:endParaRPr>
          </a:p>
          <a:p>
            <a:pPr marL="0" indent="0">
              <a:buNone/>
              <a:defRPr/>
            </a:pPr>
            <a:r>
              <a:rPr lang="en-GB" sz="2400" dirty="0">
                <a:solidFill>
                  <a:srgbClr val="1B328E"/>
                </a:solidFill>
                <a:ea typeface="Calibri"/>
                <a:cs typeface="Times New Roman"/>
              </a:rPr>
              <a:t>@</a:t>
            </a:r>
            <a:r>
              <a:rPr lang="en-GB" sz="2400" dirty="0" err="1" smtClean="0">
                <a:solidFill>
                  <a:srgbClr val="1B328E"/>
                </a:solidFill>
                <a:ea typeface="Calibri"/>
                <a:cs typeface="Times New Roman"/>
              </a:rPr>
              <a:t>klatola</a:t>
            </a:r>
            <a:endParaRPr lang="en-GB" sz="2400" dirty="0" smtClean="0">
              <a:solidFill>
                <a:srgbClr val="1B328E"/>
              </a:solidFill>
              <a:ea typeface="Calibri"/>
              <a:cs typeface="Times New Roman"/>
            </a:endParaRPr>
          </a:p>
          <a:p>
            <a:pPr marL="0" indent="0">
              <a:buNone/>
              <a:defRPr/>
            </a:pPr>
            <a:r>
              <a:rPr lang="en-GB" sz="2400" dirty="0" smtClean="0">
                <a:solidFill>
                  <a:srgbClr val="1B328E"/>
                </a:solidFill>
                <a:ea typeface="Calibri"/>
                <a:cs typeface="Times New Roman"/>
                <a:hlinkClick r:id="rId4"/>
              </a:rPr>
              <a:t>www.europeanpolarboard.org</a:t>
            </a:r>
            <a:r>
              <a:rPr lang="en-GB" sz="2400" dirty="0" smtClean="0">
                <a:solidFill>
                  <a:srgbClr val="1B328E"/>
                </a:solidFill>
                <a:ea typeface="Calibri"/>
                <a:cs typeface="Times New Roman"/>
              </a:rPr>
              <a:t> (including mailing list)</a:t>
            </a:r>
            <a:endParaRPr lang="en-US" sz="2400" dirty="0">
              <a:solidFill>
                <a:srgbClr val="1B328E"/>
              </a:solidFill>
              <a:ea typeface="Calibri"/>
              <a:cs typeface="Times New Roman"/>
            </a:endParaRPr>
          </a:p>
        </p:txBody>
      </p:sp>
    </p:spTree>
    <p:extLst>
      <p:ext uri="{BB962C8B-B14F-4D97-AF65-F5344CB8AC3E}">
        <p14:creationId xmlns:p14="http://schemas.microsoft.com/office/powerpoint/2010/main" val="2633323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Background</a:t>
            </a:r>
            <a:endParaRPr lang="en-US" sz="3600" b="1" dirty="0">
              <a:solidFill>
                <a:schemeClr val="bg1"/>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17" name="Content Placeholder 2"/>
          <p:cNvSpPr>
            <a:spLocks noGrp="1"/>
          </p:cNvSpPr>
          <p:nvPr>
            <p:ph idx="1"/>
          </p:nvPr>
        </p:nvSpPr>
        <p:spPr>
          <a:xfrm>
            <a:off x="145571" y="2332671"/>
            <a:ext cx="3823657" cy="2875945"/>
          </a:xfrm>
        </p:spPr>
        <p:txBody>
          <a:bodyPr>
            <a:noAutofit/>
          </a:bodyPr>
          <a:lstStyle/>
          <a:p>
            <a:pPr marL="0" indent="0">
              <a:buNone/>
              <a:defRPr/>
            </a:pPr>
            <a:r>
              <a:rPr lang="en-US" sz="2800" dirty="0">
                <a:solidFill>
                  <a:srgbClr val="1B328E"/>
                </a:solidFill>
                <a:ea typeface="Calibri"/>
                <a:cs typeface="Times New Roman"/>
              </a:rPr>
              <a:t>POLAR2018 workshop</a:t>
            </a:r>
          </a:p>
          <a:p>
            <a:pPr marL="0" indent="0">
              <a:buNone/>
              <a:defRPr/>
            </a:pPr>
            <a:r>
              <a:rPr lang="en-US" sz="2800" dirty="0">
                <a:solidFill>
                  <a:srgbClr val="1B328E"/>
                </a:solidFill>
                <a:ea typeface="Calibri"/>
                <a:cs typeface="Times New Roman"/>
              </a:rPr>
              <a:t>Davos, June 2018</a:t>
            </a:r>
          </a:p>
          <a:p>
            <a:pPr marL="0" indent="0">
              <a:buNone/>
              <a:defRPr/>
            </a:pPr>
            <a:endParaRPr lang="en-US" sz="2800" dirty="0" smtClean="0">
              <a:solidFill>
                <a:srgbClr val="1B328E"/>
              </a:solidFill>
              <a:ea typeface="Calibri"/>
              <a:cs typeface="Times New Roman"/>
            </a:endParaRPr>
          </a:p>
          <a:p>
            <a:pPr marL="0" indent="0">
              <a:buNone/>
              <a:defRPr/>
            </a:pPr>
            <a:endParaRPr lang="en-US" sz="2800" dirty="0" smtClean="0">
              <a:solidFill>
                <a:srgbClr val="1B328E"/>
              </a:solidFill>
              <a:ea typeface="Calibri"/>
              <a:cs typeface="Times New Roman"/>
            </a:endParaRPr>
          </a:p>
          <a:p>
            <a:pPr marL="0" indent="0">
              <a:buNone/>
              <a:defRPr/>
            </a:pPr>
            <a:r>
              <a:rPr lang="en-US" sz="2800" dirty="0" smtClean="0">
                <a:solidFill>
                  <a:srgbClr val="1B328E"/>
                </a:solidFill>
                <a:ea typeface="Calibri"/>
                <a:cs typeface="Times New Roman"/>
              </a:rPr>
              <a:t>EPB Members, national </a:t>
            </a:r>
            <a:r>
              <a:rPr lang="en-US" sz="2800" dirty="0" err="1" smtClean="0">
                <a:solidFill>
                  <a:srgbClr val="1B328E"/>
                </a:solidFill>
                <a:ea typeface="Calibri"/>
                <a:cs typeface="Times New Roman"/>
              </a:rPr>
              <a:t>programme</a:t>
            </a:r>
            <a:r>
              <a:rPr lang="en-US" sz="2800" dirty="0" smtClean="0">
                <a:solidFill>
                  <a:srgbClr val="1B328E"/>
                </a:solidFill>
                <a:ea typeface="Calibri"/>
                <a:cs typeface="Times New Roman"/>
              </a:rPr>
              <a:t> managers, logistics managers,</a:t>
            </a:r>
            <a:r>
              <a:rPr lang="en-GB" sz="2800" dirty="0">
                <a:solidFill>
                  <a:srgbClr val="1B328E"/>
                </a:solidFill>
                <a:ea typeface="Calibri"/>
                <a:cs typeface="Times New Roman"/>
              </a:rPr>
              <a:t> </a:t>
            </a:r>
            <a:r>
              <a:rPr lang="en-GB" sz="2800" dirty="0" smtClean="0">
                <a:solidFill>
                  <a:srgbClr val="1B328E"/>
                </a:solidFill>
                <a:ea typeface="Calibri"/>
                <a:cs typeface="Times New Roman"/>
              </a:rPr>
              <a:t>scientists, operators</a:t>
            </a: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9953" y="1911583"/>
            <a:ext cx="4421263" cy="2955389"/>
          </a:xfrm>
          <a:prstGeom prst="rect">
            <a:avLst/>
          </a:prstGeom>
        </p:spPr>
      </p:pic>
      <p:sp>
        <p:nvSpPr>
          <p:cNvPr id="16" name="Content Placeholder 2"/>
          <p:cNvSpPr txBox="1">
            <a:spLocks/>
          </p:cNvSpPr>
          <p:nvPr/>
        </p:nvSpPr>
        <p:spPr>
          <a:xfrm>
            <a:off x="5178323" y="2813120"/>
            <a:ext cx="3823657" cy="10335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endParaRPr lang="en-US" sz="2400" dirty="0" smtClean="0">
              <a:solidFill>
                <a:srgbClr val="1B328E"/>
              </a:solidFill>
              <a:ea typeface="Calibri"/>
              <a:cs typeface="Times New Roman"/>
            </a:endParaRPr>
          </a:p>
        </p:txBody>
      </p:sp>
      <p:pic>
        <p:nvPicPr>
          <p:cNvPr id="18" name="Picture 2" descr="POLAR 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2998" y="5097382"/>
            <a:ext cx="1519262" cy="153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827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Workshop</a:t>
            </a:r>
            <a:endParaRPr lang="en-US" sz="3600" b="1" dirty="0">
              <a:solidFill>
                <a:schemeClr val="bg1"/>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17" name="Content Placeholder 2"/>
          <p:cNvSpPr>
            <a:spLocks noGrp="1"/>
          </p:cNvSpPr>
          <p:nvPr>
            <p:ph idx="1"/>
          </p:nvPr>
        </p:nvSpPr>
        <p:spPr>
          <a:xfrm>
            <a:off x="492369" y="1991028"/>
            <a:ext cx="8179357" cy="2309668"/>
          </a:xfrm>
        </p:spPr>
        <p:txBody>
          <a:bodyPr>
            <a:noAutofit/>
          </a:bodyPr>
          <a:lstStyle/>
          <a:p>
            <a:pPr marL="0" indent="0">
              <a:buNone/>
              <a:defRPr/>
            </a:pPr>
            <a:r>
              <a:rPr lang="en-GB" sz="2800" b="1" dirty="0" smtClean="0">
                <a:solidFill>
                  <a:srgbClr val="1B328E"/>
                </a:solidFill>
                <a:ea typeface="Calibri"/>
                <a:cs typeface="Times New Roman"/>
              </a:rPr>
              <a:t>Plastic auditing</a:t>
            </a:r>
          </a:p>
          <a:p>
            <a:pPr>
              <a:defRPr/>
            </a:pPr>
            <a:r>
              <a:rPr lang="en-GB" sz="2800" dirty="0" smtClean="0">
                <a:solidFill>
                  <a:srgbClr val="1B328E"/>
                </a:solidFill>
                <a:ea typeface="Calibri"/>
                <a:cs typeface="Times New Roman"/>
              </a:rPr>
              <a:t>What </a:t>
            </a:r>
            <a:r>
              <a:rPr lang="en-GB" sz="2800" dirty="0">
                <a:solidFill>
                  <a:srgbClr val="1B328E"/>
                </a:solidFill>
                <a:ea typeface="Calibri"/>
                <a:cs typeface="Times New Roman"/>
              </a:rPr>
              <a:t>types of plastics do we use?</a:t>
            </a:r>
          </a:p>
          <a:p>
            <a:pPr>
              <a:defRPr/>
            </a:pPr>
            <a:r>
              <a:rPr lang="en-GB" sz="2800" dirty="0">
                <a:solidFill>
                  <a:srgbClr val="1B328E"/>
                </a:solidFill>
                <a:ea typeface="Calibri"/>
                <a:cs typeface="Times New Roman"/>
              </a:rPr>
              <a:t>What types of plastics do we use the most? </a:t>
            </a:r>
          </a:p>
          <a:p>
            <a:pPr>
              <a:defRPr/>
            </a:pPr>
            <a:r>
              <a:rPr lang="en-GB" sz="2800" dirty="0">
                <a:solidFill>
                  <a:srgbClr val="1B328E"/>
                </a:solidFill>
                <a:ea typeface="Calibri"/>
                <a:cs typeface="Times New Roman"/>
              </a:rPr>
              <a:t>How much of single‐use plastic is used?</a:t>
            </a:r>
          </a:p>
          <a:p>
            <a:pPr>
              <a:defRPr/>
            </a:pPr>
            <a:r>
              <a:rPr lang="en-GB" sz="2800" dirty="0">
                <a:solidFill>
                  <a:srgbClr val="1B328E"/>
                </a:solidFill>
                <a:ea typeface="Calibri"/>
                <a:cs typeface="Times New Roman"/>
              </a:rPr>
              <a:t>How can we reduce our use of single‐use plastics</a:t>
            </a:r>
            <a:r>
              <a:rPr lang="en-GB" sz="2800" dirty="0" smtClean="0">
                <a:solidFill>
                  <a:srgbClr val="1B328E"/>
                </a:solidFill>
                <a:ea typeface="Calibri"/>
                <a:cs typeface="Times New Roman"/>
              </a:rPr>
              <a:t>?</a:t>
            </a:r>
          </a:p>
          <a:p>
            <a:pPr marL="0" indent="0">
              <a:buNone/>
              <a:defRPr/>
            </a:pPr>
            <a:endParaRPr lang="en-GB" sz="2800" dirty="0">
              <a:solidFill>
                <a:srgbClr val="1B328E"/>
              </a:solidFill>
              <a:ea typeface="Calibri"/>
              <a:cs typeface="Times New Roman"/>
            </a:endParaRPr>
          </a:p>
          <a:p>
            <a:pPr marL="0" indent="0">
              <a:buNone/>
              <a:defRPr/>
            </a:pPr>
            <a:r>
              <a:rPr lang="en-GB" sz="2800" dirty="0" smtClean="0">
                <a:solidFill>
                  <a:srgbClr val="1B328E"/>
                </a:solidFill>
                <a:ea typeface="Calibri"/>
                <a:cs typeface="Times New Roman"/>
              </a:rPr>
              <a:t>Difficult to quantify for large organisations</a:t>
            </a:r>
          </a:p>
          <a:p>
            <a:pPr marL="0" indent="0">
              <a:buNone/>
              <a:defRPr/>
            </a:pPr>
            <a:r>
              <a:rPr lang="en-GB" sz="2800" dirty="0" smtClean="0">
                <a:solidFill>
                  <a:srgbClr val="1B328E"/>
                </a:solidFill>
                <a:ea typeface="Calibri"/>
                <a:cs typeface="Times New Roman"/>
              </a:rPr>
              <a:t>and programmes</a:t>
            </a:r>
          </a:p>
        </p:txBody>
      </p:sp>
      <p:sp>
        <p:nvSpPr>
          <p:cNvPr id="16" name="Content Placeholder 2"/>
          <p:cNvSpPr txBox="1">
            <a:spLocks/>
          </p:cNvSpPr>
          <p:nvPr/>
        </p:nvSpPr>
        <p:spPr>
          <a:xfrm>
            <a:off x="5178323" y="2813120"/>
            <a:ext cx="3823657" cy="10335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endParaRPr lang="en-US" sz="2400" dirty="0" smtClean="0">
              <a:solidFill>
                <a:srgbClr val="1B328E"/>
              </a:solidFill>
              <a:ea typeface="Calibri"/>
              <a:cs typeface="Times New Roman"/>
            </a:endParaRPr>
          </a:p>
        </p:txBody>
      </p:sp>
      <p:pic>
        <p:nvPicPr>
          <p:cNvPr id="18" name="Picture 2" descr="POLAR 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151" y="4902393"/>
            <a:ext cx="1519262" cy="153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946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Workshop breakout groups</a:t>
            </a:r>
            <a:endParaRPr lang="en-US" sz="36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pic>
        <p:nvPicPr>
          <p:cNvPr id="40" name="Picture 2"/>
          <p:cNvPicPr>
            <a:picLocks noChangeArrowheads="1"/>
          </p:cNvPicPr>
          <p:nvPr/>
        </p:nvPicPr>
        <p:blipFill rotWithShape="1">
          <a:blip r:embed="rId4">
            <a:extLst>
              <a:ext uri="{28A0092B-C50C-407E-A947-70E740481C1C}">
                <a14:useLocalDpi xmlns:a14="http://schemas.microsoft.com/office/drawing/2010/main" val="0"/>
              </a:ext>
            </a:extLst>
          </a:blip>
          <a:srcRect t="18639" b="53250"/>
          <a:stretch/>
        </p:blipFill>
        <p:spPr bwMode="auto">
          <a:xfrm>
            <a:off x="0" y="5421732"/>
            <a:ext cx="9144000" cy="144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Content Placeholder 2"/>
          <p:cNvSpPr>
            <a:spLocks noGrp="1"/>
          </p:cNvSpPr>
          <p:nvPr>
            <p:ph idx="1"/>
          </p:nvPr>
        </p:nvSpPr>
        <p:spPr>
          <a:xfrm>
            <a:off x="165015" y="1828704"/>
            <a:ext cx="8813971" cy="2875945"/>
          </a:xfrm>
        </p:spPr>
        <p:txBody>
          <a:bodyPr>
            <a:noAutofit/>
          </a:bodyPr>
          <a:lstStyle/>
          <a:p>
            <a:pPr marL="355600" lvl="2" indent="-173038"/>
            <a:r>
              <a:rPr lang="en-GB" sz="2800" dirty="0" smtClean="0">
                <a:solidFill>
                  <a:srgbClr val="1B328E"/>
                </a:solidFill>
              </a:rPr>
              <a:t>Logistics </a:t>
            </a:r>
            <a:r>
              <a:rPr lang="en-GB" sz="2000" dirty="0" smtClean="0">
                <a:solidFill>
                  <a:srgbClr val="1B328E"/>
                </a:solidFill>
              </a:rPr>
              <a:t>(Packing</a:t>
            </a:r>
            <a:r>
              <a:rPr lang="en-GB" sz="2000" dirty="0">
                <a:solidFill>
                  <a:srgbClr val="1B328E"/>
                </a:solidFill>
              </a:rPr>
              <a:t>, biosecurity, transport, etc</a:t>
            </a:r>
            <a:r>
              <a:rPr lang="en-GB" sz="2000" dirty="0" smtClean="0">
                <a:solidFill>
                  <a:srgbClr val="1B328E"/>
                </a:solidFill>
              </a:rPr>
              <a:t>.)</a:t>
            </a:r>
          </a:p>
          <a:p>
            <a:pPr marL="355600" lvl="2" indent="-173038"/>
            <a:endParaRPr lang="en-GB" sz="2000" dirty="0" smtClean="0">
              <a:solidFill>
                <a:srgbClr val="1B328E"/>
              </a:solidFill>
            </a:endParaRPr>
          </a:p>
          <a:p>
            <a:pPr marL="355600" lvl="2" indent="-173038"/>
            <a:r>
              <a:rPr lang="en-GB" sz="2800" dirty="0" smtClean="0">
                <a:solidFill>
                  <a:srgbClr val="1B328E"/>
                </a:solidFill>
              </a:rPr>
              <a:t>Scientific equipment and consumables</a:t>
            </a:r>
            <a:r>
              <a:rPr lang="en-GB" sz="2000" dirty="0" smtClean="0">
                <a:solidFill>
                  <a:srgbClr val="1B328E"/>
                </a:solidFill>
              </a:rPr>
              <a:t> (Lab and field)</a:t>
            </a:r>
          </a:p>
          <a:p>
            <a:pPr marL="355600" lvl="2" indent="-173038"/>
            <a:endParaRPr lang="en-GB" sz="2800" dirty="0" smtClean="0">
              <a:solidFill>
                <a:srgbClr val="1B328E"/>
              </a:solidFill>
            </a:endParaRPr>
          </a:p>
          <a:p>
            <a:pPr marL="355600" lvl="2" indent="-173038"/>
            <a:r>
              <a:rPr lang="en-GB" sz="2800" dirty="0">
                <a:solidFill>
                  <a:srgbClr val="1B328E"/>
                </a:solidFill>
              </a:rPr>
              <a:t>Field </a:t>
            </a:r>
            <a:r>
              <a:rPr lang="en-GB" sz="2800" dirty="0" smtClean="0">
                <a:solidFill>
                  <a:srgbClr val="1B328E"/>
                </a:solidFill>
              </a:rPr>
              <a:t>equipment </a:t>
            </a:r>
            <a:r>
              <a:rPr lang="en-GB" sz="2000" dirty="0" smtClean="0">
                <a:solidFill>
                  <a:srgbClr val="1B328E"/>
                </a:solidFill>
              </a:rPr>
              <a:t>(Clothing</a:t>
            </a:r>
            <a:r>
              <a:rPr lang="en-GB" sz="2000" dirty="0">
                <a:solidFill>
                  <a:srgbClr val="1B328E"/>
                </a:solidFill>
              </a:rPr>
              <a:t>, camping gear, food, safety, etc</a:t>
            </a:r>
            <a:r>
              <a:rPr lang="en-GB" sz="2000" dirty="0" smtClean="0">
                <a:solidFill>
                  <a:srgbClr val="1B328E"/>
                </a:solidFill>
              </a:rPr>
              <a:t>.)</a:t>
            </a:r>
          </a:p>
          <a:p>
            <a:pPr marL="355600" lvl="2" indent="-173038"/>
            <a:endParaRPr lang="en-GB" sz="2000" dirty="0" smtClean="0">
              <a:solidFill>
                <a:srgbClr val="1B328E"/>
              </a:solidFill>
            </a:endParaRPr>
          </a:p>
          <a:p>
            <a:pPr marL="355600" lvl="2" indent="-173038"/>
            <a:r>
              <a:rPr lang="en-GB" sz="2800" dirty="0" smtClean="0">
                <a:solidFill>
                  <a:srgbClr val="1B328E"/>
                </a:solidFill>
              </a:rPr>
              <a:t>Domestic</a:t>
            </a:r>
            <a:r>
              <a:rPr lang="en-GB" sz="2000" dirty="0" smtClean="0">
                <a:solidFill>
                  <a:srgbClr val="1B328E"/>
                </a:solidFill>
              </a:rPr>
              <a:t> (Catering</a:t>
            </a:r>
            <a:r>
              <a:rPr lang="en-GB" sz="2000" dirty="0">
                <a:solidFill>
                  <a:srgbClr val="1B328E"/>
                </a:solidFill>
              </a:rPr>
              <a:t>, cleaning, medical, personal, etc</a:t>
            </a:r>
            <a:r>
              <a:rPr lang="en-GB" sz="2000" dirty="0" smtClean="0">
                <a:solidFill>
                  <a:srgbClr val="1B328E"/>
                </a:solidFill>
              </a:rPr>
              <a:t>.)</a:t>
            </a:r>
            <a:endParaRPr lang="en-GB" sz="2800" dirty="0">
              <a:solidFill>
                <a:srgbClr val="1B328E"/>
              </a:solidFill>
            </a:endParaRPr>
          </a:p>
        </p:txBody>
      </p:sp>
    </p:spTree>
    <p:extLst>
      <p:ext uri="{BB962C8B-B14F-4D97-AF65-F5344CB8AC3E}">
        <p14:creationId xmlns:p14="http://schemas.microsoft.com/office/powerpoint/2010/main" val="1494683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Workshop</a:t>
            </a:r>
            <a:endParaRPr lang="en-US" sz="36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pic>
        <p:nvPicPr>
          <p:cNvPr id="40" name="Picture 2"/>
          <p:cNvPicPr>
            <a:picLocks noChangeArrowheads="1"/>
          </p:cNvPicPr>
          <p:nvPr/>
        </p:nvPicPr>
        <p:blipFill rotWithShape="1">
          <a:blip r:embed="rId4">
            <a:extLst>
              <a:ext uri="{28A0092B-C50C-407E-A947-70E740481C1C}">
                <a14:useLocalDpi xmlns:a14="http://schemas.microsoft.com/office/drawing/2010/main" val="0"/>
              </a:ext>
            </a:extLst>
          </a:blip>
          <a:srcRect t="18639" b="53250"/>
          <a:stretch/>
        </p:blipFill>
        <p:spPr bwMode="auto">
          <a:xfrm>
            <a:off x="0" y="5421732"/>
            <a:ext cx="9144000" cy="144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Content Placeholder 2"/>
          <p:cNvSpPr>
            <a:spLocks noGrp="1"/>
          </p:cNvSpPr>
          <p:nvPr>
            <p:ph idx="1"/>
          </p:nvPr>
        </p:nvSpPr>
        <p:spPr>
          <a:xfrm>
            <a:off x="165015" y="1828704"/>
            <a:ext cx="8813971" cy="2875945"/>
          </a:xfrm>
        </p:spPr>
        <p:txBody>
          <a:bodyPr>
            <a:noAutofit/>
          </a:bodyPr>
          <a:lstStyle/>
          <a:p>
            <a:pPr marL="355600" lvl="2" indent="-173038"/>
            <a:r>
              <a:rPr lang="en-GB" sz="2800" dirty="0" smtClean="0">
                <a:solidFill>
                  <a:srgbClr val="1B328E"/>
                </a:solidFill>
              </a:rPr>
              <a:t>Whole life, </a:t>
            </a:r>
            <a:r>
              <a:rPr lang="en-GB" sz="2800" dirty="0" smtClean="0">
                <a:solidFill>
                  <a:srgbClr val="1B328E"/>
                </a:solidFill>
              </a:rPr>
              <a:t>from </a:t>
            </a:r>
            <a:r>
              <a:rPr lang="en-GB" sz="2800" dirty="0">
                <a:solidFill>
                  <a:srgbClr val="1B328E"/>
                </a:solidFill>
              </a:rPr>
              <a:t>supply/procurement to use to </a:t>
            </a:r>
            <a:r>
              <a:rPr lang="en-GB" sz="2800" dirty="0" smtClean="0">
                <a:solidFill>
                  <a:srgbClr val="1B328E"/>
                </a:solidFill>
              </a:rPr>
              <a:t>disposal </a:t>
            </a:r>
            <a:r>
              <a:rPr lang="mr-IN" sz="2800" dirty="0" smtClean="0">
                <a:solidFill>
                  <a:srgbClr val="1B328E"/>
                </a:solidFill>
              </a:rPr>
              <a:t>–</a:t>
            </a:r>
            <a:r>
              <a:rPr lang="en-GB" sz="2800" dirty="0" smtClean="0">
                <a:solidFill>
                  <a:srgbClr val="1B328E"/>
                </a:solidFill>
              </a:rPr>
              <a:t> </a:t>
            </a:r>
            <a:r>
              <a:rPr lang="en-GB" sz="2800" dirty="0" smtClean="0">
                <a:solidFill>
                  <a:srgbClr val="1B328E"/>
                </a:solidFill>
              </a:rPr>
              <a:t>including </a:t>
            </a:r>
            <a:r>
              <a:rPr lang="en-GB" sz="2800" u="sng" dirty="0" smtClean="0">
                <a:solidFill>
                  <a:srgbClr val="1B328E"/>
                </a:solidFill>
              </a:rPr>
              <a:t>after</a:t>
            </a:r>
            <a:r>
              <a:rPr lang="en-GB" sz="2800" dirty="0" smtClean="0">
                <a:solidFill>
                  <a:srgbClr val="1B328E"/>
                </a:solidFill>
              </a:rPr>
              <a:t> removal from polar </a:t>
            </a:r>
            <a:r>
              <a:rPr lang="en-GB" sz="2800" dirty="0" smtClean="0">
                <a:solidFill>
                  <a:srgbClr val="1B328E"/>
                </a:solidFill>
              </a:rPr>
              <a:t>regions</a:t>
            </a:r>
          </a:p>
          <a:p>
            <a:pPr marL="355600" lvl="2" indent="-173038"/>
            <a:endParaRPr lang="en-GB" sz="2800" dirty="0">
              <a:solidFill>
                <a:srgbClr val="1B328E"/>
              </a:solidFill>
            </a:endParaRPr>
          </a:p>
          <a:p>
            <a:pPr marL="355600" lvl="2" indent="-173038"/>
            <a:r>
              <a:rPr lang="en-GB" sz="2800" dirty="0" smtClean="0">
                <a:solidFill>
                  <a:srgbClr val="1B328E"/>
                </a:solidFill>
              </a:rPr>
              <a:t>All </a:t>
            </a:r>
            <a:r>
              <a:rPr lang="en-GB" sz="2800" dirty="0">
                <a:solidFill>
                  <a:srgbClr val="1B328E"/>
                </a:solidFill>
              </a:rPr>
              <a:t>scales of </a:t>
            </a:r>
            <a:r>
              <a:rPr lang="en-GB" sz="2800" dirty="0" smtClean="0">
                <a:solidFill>
                  <a:srgbClr val="1B328E"/>
                </a:solidFill>
              </a:rPr>
              <a:t>operations and expeditions</a:t>
            </a:r>
          </a:p>
          <a:p>
            <a:pPr marL="355600" lvl="2" indent="-173038"/>
            <a:endParaRPr lang="en-GB" sz="2800" dirty="0">
              <a:solidFill>
                <a:srgbClr val="1B328E"/>
              </a:solidFill>
            </a:endParaRPr>
          </a:p>
          <a:p>
            <a:pPr marL="355600" lvl="2" indent="-173038"/>
            <a:r>
              <a:rPr lang="en-GB" sz="2800" dirty="0" smtClean="0">
                <a:solidFill>
                  <a:srgbClr val="1B328E"/>
                </a:solidFill>
              </a:rPr>
              <a:t>Arctic </a:t>
            </a:r>
            <a:r>
              <a:rPr lang="en-GB" sz="2800" dirty="0">
                <a:solidFill>
                  <a:srgbClr val="1B328E"/>
                </a:solidFill>
              </a:rPr>
              <a:t>and Antarctic, marine and </a:t>
            </a:r>
            <a:r>
              <a:rPr lang="en-GB" sz="2800" dirty="0" smtClean="0">
                <a:solidFill>
                  <a:srgbClr val="1B328E"/>
                </a:solidFill>
              </a:rPr>
              <a:t>terrestrial</a:t>
            </a:r>
            <a:endParaRPr lang="en-GB" sz="2800" dirty="0">
              <a:solidFill>
                <a:srgbClr val="1B328E"/>
              </a:solidFill>
            </a:endParaRPr>
          </a:p>
        </p:txBody>
      </p:sp>
    </p:spTree>
    <p:extLst>
      <p:ext uri="{BB962C8B-B14F-4D97-AF65-F5344CB8AC3E}">
        <p14:creationId xmlns:p14="http://schemas.microsoft.com/office/powerpoint/2010/main" val="4204594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Workshop</a:t>
            </a:r>
            <a:endParaRPr lang="en-US" sz="36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17" name="Content Placeholder 2"/>
          <p:cNvSpPr>
            <a:spLocks noGrp="1"/>
          </p:cNvSpPr>
          <p:nvPr>
            <p:ph idx="1"/>
          </p:nvPr>
        </p:nvSpPr>
        <p:spPr>
          <a:xfrm>
            <a:off x="165015" y="1828704"/>
            <a:ext cx="8813971" cy="4330936"/>
          </a:xfrm>
        </p:spPr>
        <p:txBody>
          <a:bodyPr>
            <a:noAutofit/>
          </a:bodyPr>
          <a:lstStyle/>
          <a:p>
            <a:pPr marL="355600" lvl="2" indent="-173038"/>
            <a:r>
              <a:rPr lang="en-GB" sz="2800" dirty="0" smtClean="0">
                <a:solidFill>
                  <a:srgbClr val="1B328E"/>
                </a:solidFill>
              </a:rPr>
              <a:t>Why </a:t>
            </a:r>
            <a:r>
              <a:rPr lang="en-GB" sz="2800" dirty="0">
                <a:solidFill>
                  <a:srgbClr val="1B328E"/>
                </a:solidFill>
              </a:rPr>
              <a:t>plastic is used, </a:t>
            </a:r>
            <a:r>
              <a:rPr lang="en-GB" sz="2800" dirty="0" smtClean="0">
                <a:solidFill>
                  <a:srgbClr val="1B328E"/>
                </a:solidFill>
              </a:rPr>
              <a:t>justify? Benefits of plastic?</a:t>
            </a:r>
          </a:p>
          <a:p>
            <a:pPr marL="355600" lvl="2" indent="-173038"/>
            <a:endParaRPr lang="en-GB" sz="2800" dirty="0">
              <a:solidFill>
                <a:srgbClr val="1B328E"/>
              </a:solidFill>
            </a:endParaRPr>
          </a:p>
          <a:p>
            <a:pPr marL="355600" lvl="2" indent="-173038"/>
            <a:r>
              <a:rPr lang="en-GB" sz="2800" dirty="0" smtClean="0">
                <a:solidFill>
                  <a:srgbClr val="1B328E"/>
                </a:solidFill>
              </a:rPr>
              <a:t>Where can </a:t>
            </a:r>
            <a:r>
              <a:rPr lang="en-GB" sz="2800" dirty="0">
                <a:solidFill>
                  <a:srgbClr val="1B328E"/>
                </a:solidFill>
              </a:rPr>
              <a:t>plastic use/waste be easily be </a:t>
            </a:r>
            <a:r>
              <a:rPr lang="en-GB" sz="2800" dirty="0" smtClean="0">
                <a:solidFill>
                  <a:srgbClr val="1B328E"/>
                </a:solidFill>
              </a:rPr>
              <a:t>reduced</a:t>
            </a:r>
            <a:r>
              <a:rPr lang="en-GB" sz="2800" dirty="0" smtClean="0">
                <a:solidFill>
                  <a:srgbClr val="1B328E"/>
                </a:solidFill>
              </a:rPr>
              <a:t>?</a:t>
            </a:r>
          </a:p>
          <a:p>
            <a:pPr marL="355600" lvl="2" indent="-173038"/>
            <a:endParaRPr lang="en-GB" sz="2800" dirty="0" smtClean="0">
              <a:solidFill>
                <a:srgbClr val="1B328E"/>
              </a:solidFill>
            </a:endParaRPr>
          </a:p>
          <a:p>
            <a:pPr marL="355600" lvl="2" indent="-173038"/>
            <a:r>
              <a:rPr lang="en-GB" sz="2800" dirty="0" smtClean="0">
                <a:solidFill>
                  <a:srgbClr val="1B328E"/>
                </a:solidFill>
              </a:rPr>
              <a:t>Where is </a:t>
            </a:r>
            <a:r>
              <a:rPr lang="en-GB" sz="2800" dirty="0">
                <a:solidFill>
                  <a:srgbClr val="1B328E"/>
                </a:solidFill>
              </a:rPr>
              <a:t>plastic use/waste difficult to reduce</a:t>
            </a:r>
            <a:r>
              <a:rPr lang="en-GB" sz="2800" dirty="0" smtClean="0">
                <a:solidFill>
                  <a:srgbClr val="1B328E"/>
                </a:solidFill>
              </a:rPr>
              <a:t>?</a:t>
            </a:r>
          </a:p>
          <a:p>
            <a:pPr marL="355600" lvl="2" indent="-173038"/>
            <a:endParaRPr lang="en-GB" sz="2800" dirty="0">
              <a:solidFill>
                <a:srgbClr val="1B328E"/>
              </a:solidFill>
            </a:endParaRPr>
          </a:p>
          <a:p>
            <a:pPr marL="355600" lvl="2" indent="-173038"/>
            <a:r>
              <a:rPr lang="en-US" sz="2800" dirty="0">
                <a:solidFill>
                  <a:srgbClr val="1B328E"/>
                </a:solidFill>
                <a:ea typeface="Calibri"/>
                <a:cs typeface="Times New Roman"/>
              </a:rPr>
              <a:t>Safety, </a:t>
            </a:r>
            <a:r>
              <a:rPr lang="en-US" sz="2800" dirty="0" smtClean="0">
                <a:solidFill>
                  <a:srgbClr val="1B328E"/>
                </a:solidFill>
                <a:ea typeface="Calibri"/>
                <a:cs typeface="Times New Roman"/>
              </a:rPr>
              <a:t>environmental protection and research quality cannot </a:t>
            </a:r>
            <a:r>
              <a:rPr lang="en-US" sz="2800" dirty="0">
                <a:solidFill>
                  <a:srgbClr val="1B328E"/>
                </a:solidFill>
                <a:ea typeface="Calibri"/>
                <a:cs typeface="Times New Roman"/>
              </a:rPr>
              <a:t>be compromised</a:t>
            </a:r>
          </a:p>
          <a:p>
            <a:pPr marL="182562" lvl="2" indent="0">
              <a:buNone/>
            </a:pPr>
            <a:endParaRPr lang="en-GB" sz="2800" dirty="0">
              <a:solidFill>
                <a:srgbClr val="1B328E"/>
              </a:solidFill>
            </a:endParaRPr>
          </a:p>
        </p:txBody>
      </p:sp>
    </p:spTree>
    <p:extLst>
      <p:ext uri="{BB962C8B-B14F-4D97-AF65-F5344CB8AC3E}">
        <p14:creationId xmlns:p14="http://schemas.microsoft.com/office/powerpoint/2010/main" val="2373134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5600"/>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57400" y="345600"/>
            <a:ext cx="7086600" cy="1097460"/>
          </a:xfrm>
        </p:spPr>
        <p:txBody>
          <a:bodyPr>
            <a:normAutofit/>
          </a:bodyPr>
          <a:lstStyle/>
          <a:p>
            <a:r>
              <a:rPr lang="en-US" sz="3600" b="1" dirty="0" smtClean="0">
                <a:solidFill>
                  <a:schemeClr val="bg1"/>
                </a:solidFill>
              </a:rPr>
              <a:t>Workshop statement</a:t>
            </a:r>
            <a:endParaRPr lang="en-US" sz="3600" b="1" dirty="0">
              <a:solidFill>
                <a:schemeClr val="bg1"/>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17" name="Content Placeholder 2"/>
          <p:cNvSpPr>
            <a:spLocks noGrp="1"/>
          </p:cNvSpPr>
          <p:nvPr>
            <p:ph idx="1"/>
          </p:nvPr>
        </p:nvSpPr>
        <p:spPr>
          <a:xfrm>
            <a:off x="165015" y="1956221"/>
            <a:ext cx="8813971" cy="2875945"/>
          </a:xfrm>
        </p:spPr>
        <p:txBody>
          <a:bodyPr>
            <a:noAutofit/>
          </a:bodyPr>
          <a:lstStyle/>
          <a:p>
            <a:pPr marL="0" indent="0">
              <a:buNone/>
              <a:defRPr/>
            </a:pPr>
            <a:r>
              <a:rPr lang="en-GB" sz="2800" dirty="0" smtClean="0">
                <a:solidFill>
                  <a:srgbClr val="1B328E"/>
                </a:solidFill>
                <a:ea typeface="Calibri"/>
                <a:cs typeface="Times New Roman"/>
              </a:rPr>
              <a:t>Workshop statement available at </a:t>
            </a:r>
            <a:r>
              <a:rPr lang="en-GB" sz="2800" dirty="0" smtClean="0">
                <a:solidFill>
                  <a:srgbClr val="1B328E"/>
                </a:solidFill>
                <a:ea typeface="Calibri"/>
                <a:cs typeface="Times New Roman"/>
                <a:hlinkClick r:id="rId5"/>
              </a:rPr>
              <a:t>www.europeanpolarboard.org</a:t>
            </a:r>
            <a:r>
              <a:rPr lang="en-GB" sz="2800" dirty="0" smtClean="0">
                <a:solidFill>
                  <a:srgbClr val="1B328E"/>
                </a:solidFill>
                <a:ea typeface="Calibri"/>
                <a:cs typeface="Times New Roman"/>
              </a:rPr>
              <a:t> </a:t>
            </a:r>
            <a:endParaRPr lang="en-US" sz="2800" dirty="0">
              <a:solidFill>
                <a:srgbClr val="1B328E"/>
              </a:solidFill>
              <a:ea typeface="Calibri"/>
              <a:cs typeface="Times New Roman"/>
            </a:endParaRPr>
          </a:p>
        </p:txBody>
      </p:sp>
      <p:pic>
        <p:nvPicPr>
          <p:cNvPr id="1026" name="Picture 2" descr="POLAR 20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7578" y="1752600"/>
            <a:ext cx="1432661" cy="1449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uropeanpolarboard.org/fileadmin/_processed_/d/3/csm_IMG_20180616_094848_2e3a60716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5288" y="3999865"/>
            <a:ext cx="3587896" cy="2690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89327" y="3201728"/>
            <a:ext cx="4966808" cy="1594109"/>
          </a:xfrm>
          <a:prstGeom prst="rect">
            <a:avLst/>
          </a:prstGeom>
        </p:spPr>
      </p:pic>
      <p:pic>
        <p:nvPicPr>
          <p:cNvPr id="3" name="Picture 2"/>
          <p:cNvPicPr>
            <a:picLocks noChangeAspect="1"/>
          </p:cNvPicPr>
          <p:nvPr/>
        </p:nvPicPr>
        <p:blipFill rotWithShape="1">
          <a:blip r:embed="rId9"/>
          <a:srcRect l="29554" t="22676" r="27522" b="60457"/>
          <a:stretch/>
        </p:blipFill>
        <p:spPr>
          <a:xfrm>
            <a:off x="283404" y="5242190"/>
            <a:ext cx="5552151" cy="1363504"/>
          </a:xfrm>
          <a:prstGeom prst="rect">
            <a:avLst/>
          </a:prstGeom>
          <a:ln w="12700">
            <a:solidFill>
              <a:schemeClr val="tx1"/>
            </a:solidFill>
          </a:ln>
        </p:spPr>
      </p:pic>
    </p:spTree>
    <p:extLst>
      <p:ext uri="{BB962C8B-B14F-4D97-AF65-F5344CB8AC3E}">
        <p14:creationId xmlns:p14="http://schemas.microsoft.com/office/powerpoint/2010/main" val="1086760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563686"/>
            <a:ext cx="79976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Recommendations: Logistics</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991028"/>
            <a:ext cx="8813971" cy="2875945"/>
          </a:xfrm>
        </p:spPr>
        <p:txBody>
          <a:bodyPr>
            <a:noAutofit/>
          </a:bodyPr>
          <a:lstStyle/>
          <a:p>
            <a:pPr lvl="0"/>
            <a:r>
              <a:rPr lang="en-GB" sz="2400" dirty="0" smtClean="0">
                <a:solidFill>
                  <a:srgbClr val="1B328E"/>
                </a:solidFill>
              </a:rPr>
              <a:t>Explore all opportunities to minimise and reuse packing material</a:t>
            </a:r>
          </a:p>
          <a:p>
            <a:pPr lvl="0"/>
            <a:endParaRPr lang="en-GB" sz="2400" dirty="0" smtClean="0">
              <a:solidFill>
                <a:srgbClr val="1B328E"/>
              </a:solidFill>
            </a:endParaRPr>
          </a:p>
          <a:p>
            <a:pPr lvl="0"/>
            <a:r>
              <a:rPr lang="en-GB" sz="2400" dirty="0" smtClean="0">
                <a:solidFill>
                  <a:srgbClr val="1B328E"/>
                </a:solidFill>
              </a:rPr>
              <a:t>The </a:t>
            </a:r>
            <a:r>
              <a:rPr lang="en-GB" sz="2400" dirty="0">
                <a:solidFill>
                  <a:srgbClr val="1B328E"/>
                </a:solidFill>
              </a:rPr>
              <a:t>approach to use, type and handling of plastics should be based on their length of stay in the environment: quick, long or no </a:t>
            </a:r>
            <a:r>
              <a:rPr lang="en-GB" sz="2400" dirty="0" smtClean="0">
                <a:solidFill>
                  <a:srgbClr val="1B328E"/>
                </a:solidFill>
              </a:rPr>
              <a:t>return</a:t>
            </a:r>
          </a:p>
          <a:p>
            <a:pPr lvl="0"/>
            <a:endParaRPr lang="en-GB" sz="2400" dirty="0" smtClean="0">
              <a:solidFill>
                <a:srgbClr val="1B328E"/>
              </a:solidFill>
            </a:endParaRPr>
          </a:p>
          <a:p>
            <a:pPr lvl="0"/>
            <a:r>
              <a:rPr lang="en-GB" sz="2400" dirty="0" smtClean="0">
                <a:solidFill>
                  <a:srgbClr val="1B328E"/>
                </a:solidFill>
              </a:rPr>
              <a:t>Engage </a:t>
            </a:r>
            <a:r>
              <a:rPr lang="en-GB" sz="2400" dirty="0">
                <a:solidFill>
                  <a:srgbClr val="1B328E"/>
                </a:solidFill>
              </a:rPr>
              <a:t>with certified recycling </a:t>
            </a:r>
            <a:r>
              <a:rPr lang="en-GB" sz="2400" dirty="0" smtClean="0">
                <a:solidFill>
                  <a:srgbClr val="1B328E"/>
                </a:solidFill>
              </a:rPr>
              <a:t>programs to properly dispose of plastics after their removal from the polar regions</a:t>
            </a:r>
          </a:p>
          <a:p>
            <a:pPr lvl="0"/>
            <a:endParaRPr lang="en-GB" sz="2400" dirty="0">
              <a:solidFill>
                <a:srgbClr val="1B328E"/>
              </a:solidFill>
            </a:endParaRPr>
          </a:p>
          <a:p>
            <a:pPr lvl="0"/>
            <a:r>
              <a:rPr lang="en-GB" sz="2400" dirty="0" smtClean="0">
                <a:solidFill>
                  <a:srgbClr val="1B328E"/>
                </a:solidFill>
              </a:rPr>
              <a:t>Add </a:t>
            </a:r>
            <a:r>
              <a:rPr lang="en-GB" sz="2400" dirty="0">
                <a:solidFill>
                  <a:srgbClr val="1B328E"/>
                </a:solidFill>
              </a:rPr>
              <a:t>regulation of plastics to the </a:t>
            </a:r>
            <a:r>
              <a:rPr lang="en-GB" sz="2400">
                <a:solidFill>
                  <a:srgbClr val="1B328E"/>
                </a:solidFill>
              </a:rPr>
              <a:t>Antarctic </a:t>
            </a:r>
            <a:r>
              <a:rPr lang="en-GB" sz="2400" smtClean="0">
                <a:solidFill>
                  <a:srgbClr val="1B328E"/>
                </a:solidFill>
              </a:rPr>
              <a:t>Treaty</a:t>
            </a:r>
            <a:endParaRPr lang="en-GB" sz="2400" dirty="0">
              <a:solidFill>
                <a:srgbClr val="1B328E"/>
              </a:solidFill>
            </a:endParaRPr>
          </a:p>
          <a:p>
            <a:pPr>
              <a:defRPr/>
            </a:pPr>
            <a:endParaRPr lang="en-US" sz="1800" dirty="0">
              <a:solidFill>
                <a:srgbClr val="1B328E"/>
              </a:solidFill>
              <a:ea typeface="Calibri"/>
              <a:cs typeface="Times New Roman"/>
            </a:endParaRPr>
          </a:p>
        </p:txBody>
      </p:sp>
    </p:spTree>
    <p:extLst>
      <p:ext uri="{BB962C8B-B14F-4D97-AF65-F5344CB8AC3E}">
        <p14:creationId xmlns:p14="http://schemas.microsoft.com/office/powerpoint/2010/main" val="414686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6852"/>
            <a:ext cx="9144000" cy="1097460"/>
          </a:xfrm>
          <a:prstGeom prst="rect">
            <a:avLst/>
          </a:prstGeom>
          <a:solidFill>
            <a:srgbClr val="1B32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50123" y1="45218" x2="50123" y2="45218"/>
                        <a14:foregroundMark x1="45316" y1="36292" x2="45316" y2="36292"/>
                        <a14:foregroundMark x1="43453" y1="30701" x2="43453" y2="30701"/>
                        <a14:foregroundMark x1="48259" y1="27366" x2="48259" y2="27366"/>
                        <a14:foregroundMark x1="53850" y1="33693" x2="53850" y2="33693"/>
                        <a14:foregroundMark x1="57234" y1="41540" x2="57234" y2="41540"/>
                        <a14:foregroundMark x1="61697" y1="52673" x2="61697" y2="52673"/>
                        <a14:foregroundMark x1="65032" y1="58656" x2="65032" y2="58656"/>
                        <a14:foregroundMark x1="65768" y1="66111" x2="65768" y2="66111"/>
                        <a14:foregroundMark x1="36734" y1="34085" x2="36734" y2="34085"/>
                        <a14:foregroundMark x1="37077" y1="40412" x2="37077" y2="40412"/>
                        <a14:foregroundMark x1="40804" y1="47867" x2="40804" y2="47867"/>
                        <a14:foregroundMark x1="44924" y1="57185" x2="44924" y2="57185"/>
                        <a14:foregroundMark x1="53114" y1="54537" x2="53114" y2="54537"/>
                        <a14:foregroundMark x1="57234" y1="61256" x2="57234" y2="61256"/>
                        <a14:foregroundMark x1="47523" y1="65375" x2="47523" y2="65375"/>
                        <a14:foregroundMark x1="51986" y1="73173" x2="51986" y2="73173"/>
                        <a14:foregroundMark x1="56842" y1="69103" x2="56842" y2="69103"/>
                        <a14:foregroundMark x1="38597" y1="51594" x2="38597" y2="51594"/>
                        <a14:foregroundMark x1="76606" y1="77293" x2="76606" y2="77293"/>
                        <a14:foregroundMark x1="55910" y1="13193" x2="55910" y2="13193"/>
                        <a14:foregroundMark x1="62433" y1="84355" x2="62433" y2="84355"/>
                        <a14:foregroundMark x1="62825" y1="79696" x2="62825" y2="79696"/>
                        <a14:foregroundMark x1="61697" y1="74301" x2="61697" y2="74301"/>
                        <a14:foregroundMark x1="66896" y1="71506" x2="66896" y2="71506"/>
                        <a14:foregroundMark x1="71015" y1="68906" x2="71015" y2="68906"/>
                        <a14:foregroundMark x1="49975" y1="78225" x2="49975" y2="78225"/>
                        <a14:foregroundMark x1="29622" y1="29769" x2="29622" y2="29769"/>
                        <a14:foregroundMark x1="45463" y1="22119" x2="45463" y2="22119"/>
                        <a14:foregroundMark x1="38794" y1="25503" x2="38794" y2="25503"/>
                        <a14:foregroundMark x1="37469" y1="20844" x2="37469" y2="20844"/>
                        <a14:foregroundMark x1="37469" y1="14860" x2="37469" y2="14860"/>
                        <a14:foregroundMark x1="20157" y1="26778" x2="20157" y2="26778"/>
                        <a14:foregroundMark x1="53507" y1="87543" x2="53507" y2="87543"/>
                        <a14:foregroundMark x1="51643" y1="5395" x2="51643" y2="5395"/>
                        <a14:foregroundMark x1="53310" y1="4267" x2="53310" y2="4267"/>
                        <a14:foregroundMark x1="51202" y1="22364" x2="51202" y2="22364"/>
                        <a14:foregroundMark x1="73713" y1="11623" x2="73713" y2="11623"/>
                        <a14:foregroundMark x1="65326" y1="8828" x2="65326" y2="8828"/>
                        <a14:foregroundMark x1="66994" y1="7308" x2="66994" y2="7308"/>
                        <a14:foregroundMark x1="57381" y1="5591" x2="57381" y2="5591"/>
                        <a14:foregroundMark x1="59049" y1="5199" x2="59049" y2="5199"/>
                        <a14:foregroundMark x1="43943" y1="6032" x2="43943" y2="6032"/>
                        <a14:foregroundMark x1="45611" y1="5199" x2="45611" y2="5199"/>
                        <a14:foregroundMark x1="30407" y1="9662" x2="30407" y2="9662"/>
                        <a14:foregroundMark x1="24963" y1="13830" x2="24963" y2="13830"/>
                        <a14:foregroundMark x1="10986" y1="70034" x2="10986" y2="70034"/>
                        <a14:foregroundMark x1="11133" y1="68073" x2="11133" y2="68073"/>
                        <a14:foregroundMark x1="13193" y1="77832" x2="13193" y2="77832"/>
                        <a14:foregroundMark x1="14615" y1="78127" x2="14615" y2="78127"/>
                        <a14:foregroundMark x1="19617" y1="80088" x2="19617" y2="80088"/>
                        <a14:foregroundMark x1="22854" y1="86513" x2="22854" y2="86513"/>
                        <a14:foregroundMark x1="27464" y1="89603" x2="27464" y2="89603"/>
                        <a14:foregroundMark x1="68416" y1="92496" x2="68416" y2="92496"/>
                        <a14:foregroundMark x1="76655" y1="86905" x2="76655" y2="86905"/>
                        <a14:foregroundMark x1="77881" y1="85679" x2="77881" y2="85679"/>
                        <a14:foregroundMark x1="83080" y1="84257" x2="83080" y2="84257"/>
                        <a14:foregroundMark x1="90633" y1="73075" x2="90633" y2="73075"/>
                        <a14:foregroundMark x1="55665" y1="47818" x2="55665" y2="47818"/>
                        <a14:foregroundMark x1="46444" y1="64443" x2="46444" y2="64443"/>
                        <a14:foregroundMark x1="45071" y1="58705" x2="45071" y2="58705"/>
                        <a14:foregroundMark x1="59049" y1="41785" x2="59049" y2="41785"/>
                        <a14:foregroundMark x1="54438" y1="34380" x2="54438" y2="34380"/>
                      </a14:backgroundRemoval>
                    </a14:imgEffect>
                  </a14:imgLayer>
                </a14:imgProps>
              </a:ext>
              <a:ext uri="{28A0092B-C50C-407E-A947-70E740481C1C}">
                <a14:useLocalDpi xmlns:a14="http://schemas.microsoft.com/office/drawing/2010/main" val="0"/>
              </a:ext>
            </a:extLst>
          </a:blip>
          <a:stretch>
            <a:fillRect/>
          </a:stretch>
        </p:blipFill>
        <p:spPr>
          <a:xfrm>
            <a:off x="395288" y="144482"/>
            <a:ext cx="1502199" cy="1502199"/>
          </a:xfrm>
          <a:prstGeom prst="rect">
            <a:avLst/>
          </a:prstGeom>
        </p:spPr>
      </p:pic>
      <p:sp>
        <p:nvSpPr>
          <p:cNvPr id="8" name="Rectangle 14"/>
          <p:cNvSpPr>
            <a:spLocks noChangeArrowheads="1"/>
          </p:cNvSpPr>
          <p:nvPr/>
        </p:nvSpPr>
        <p:spPr bwMode="auto">
          <a:xfrm>
            <a:off x="1146387" y="286687"/>
            <a:ext cx="7997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ctr">
              <a:buFont typeface="Calibri" pitchFamily="34" charset="0"/>
              <a:buNone/>
              <a:defRPr/>
            </a:pPr>
            <a:r>
              <a:rPr lang="en-US" altLang="en-US" sz="3600" b="1" dirty="0" smtClean="0">
                <a:solidFill>
                  <a:schemeClr val="bg1"/>
                </a:solidFill>
                <a:latin typeface="+mj-lt"/>
              </a:rPr>
              <a:t>Recommendations: Scientific</a:t>
            </a:r>
          </a:p>
          <a:p>
            <a:pPr marL="342900" indent="-342900" algn="ctr">
              <a:buFont typeface="Calibri" pitchFamily="34" charset="0"/>
              <a:buNone/>
              <a:defRPr/>
            </a:pPr>
            <a:r>
              <a:rPr lang="en-US" altLang="en-US" sz="3600" b="1" dirty="0" smtClean="0">
                <a:solidFill>
                  <a:schemeClr val="bg1"/>
                </a:solidFill>
                <a:latin typeface="+mj-lt"/>
              </a:rPr>
              <a:t>Equipment and Consumables</a:t>
            </a:r>
            <a:endParaRPr lang="en-US" altLang="en-US" sz="3600" b="1" dirty="0">
              <a:solidFill>
                <a:schemeClr val="bg1"/>
              </a:solidFill>
              <a:latin typeface="+mj-lt"/>
              <a:ea typeface="+mn-ea"/>
            </a:endParaRPr>
          </a:p>
        </p:txBody>
      </p:sp>
      <p:sp>
        <p:nvSpPr>
          <p:cNvPr id="9" name="Content Placeholder 2"/>
          <p:cNvSpPr>
            <a:spLocks noGrp="1"/>
          </p:cNvSpPr>
          <p:nvPr>
            <p:ph idx="1"/>
          </p:nvPr>
        </p:nvSpPr>
        <p:spPr>
          <a:xfrm>
            <a:off x="165015" y="1693398"/>
            <a:ext cx="8813971" cy="4586822"/>
          </a:xfrm>
        </p:spPr>
        <p:txBody>
          <a:bodyPr>
            <a:noAutofit/>
          </a:bodyPr>
          <a:lstStyle/>
          <a:p>
            <a:pPr marL="0" indent="0">
              <a:buNone/>
            </a:pPr>
            <a:endParaRPr lang="en-GB" sz="2000" dirty="0">
              <a:solidFill>
                <a:srgbClr val="1B328E"/>
              </a:solidFill>
            </a:endParaRPr>
          </a:p>
          <a:p>
            <a:pPr lvl="0"/>
            <a:r>
              <a:rPr lang="en-GB" sz="2400" dirty="0" smtClean="0">
                <a:solidFill>
                  <a:srgbClr val="1B328E"/>
                </a:solidFill>
              </a:rPr>
              <a:t>Clean up and disposal of plastics integrated into project plans</a:t>
            </a:r>
            <a:endParaRPr lang="en-GB" sz="2400" dirty="0">
              <a:solidFill>
                <a:srgbClr val="1B328E"/>
              </a:solidFill>
            </a:endParaRPr>
          </a:p>
          <a:p>
            <a:pPr lvl="0"/>
            <a:r>
              <a:rPr lang="en-GB" sz="2400" dirty="0">
                <a:solidFill>
                  <a:srgbClr val="1B328E"/>
                </a:solidFill>
              </a:rPr>
              <a:t>Increase awareness of the need for plastics waste mitigation among field scientists and </a:t>
            </a:r>
            <a:r>
              <a:rPr lang="en-GB" sz="2400" dirty="0" smtClean="0">
                <a:solidFill>
                  <a:srgbClr val="1B328E"/>
                </a:solidFill>
              </a:rPr>
              <a:t>staff</a:t>
            </a:r>
            <a:endParaRPr lang="en-GB" sz="2400" dirty="0">
              <a:solidFill>
                <a:srgbClr val="1B328E"/>
              </a:solidFill>
            </a:endParaRPr>
          </a:p>
          <a:p>
            <a:pPr lvl="0"/>
            <a:r>
              <a:rPr lang="en-GB" sz="2400" dirty="0" smtClean="0">
                <a:solidFill>
                  <a:srgbClr val="1B328E"/>
                </a:solidFill>
              </a:rPr>
              <a:t>Tagging and barcoding of equipment to help tracking, retrieval and identifying sources of plastic</a:t>
            </a:r>
            <a:endParaRPr lang="en-GB" sz="2400" dirty="0">
              <a:solidFill>
                <a:srgbClr val="1B328E"/>
              </a:solidFill>
            </a:endParaRPr>
          </a:p>
          <a:p>
            <a:pPr lvl="0"/>
            <a:r>
              <a:rPr lang="en-GB" sz="2400" dirty="0" smtClean="0">
                <a:solidFill>
                  <a:srgbClr val="1B328E"/>
                </a:solidFill>
              </a:rPr>
              <a:t>Minimise wrapping and packaging taken to the field, unpacking guidelines</a:t>
            </a:r>
          </a:p>
          <a:p>
            <a:pPr lvl="0"/>
            <a:r>
              <a:rPr lang="en-GB" sz="2400" dirty="0" smtClean="0">
                <a:solidFill>
                  <a:srgbClr val="1B328E"/>
                </a:solidFill>
              </a:rPr>
              <a:t>It </a:t>
            </a:r>
            <a:r>
              <a:rPr lang="en-GB" sz="2400" dirty="0">
                <a:solidFill>
                  <a:srgbClr val="1B328E"/>
                </a:solidFill>
              </a:rPr>
              <a:t>will not be possible to eliminate plastics – </a:t>
            </a:r>
            <a:r>
              <a:rPr lang="en-GB" sz="2400" dirty="0" smtClean="0">
                <a:solidFill>
                  <a:srgbClr val="1B328E"/>
                </a:solidFill>
              </a:rPr>
              <a:t>but </a:t>
            </a:r>
            <a:r>
              <a:rPr lang="en-GB" sz="2400" dirty="0">
                <a:solidFill>
                  <a:srgbClr val="1B328E"/>
                </a:solidFill>
              </a:rPr>
              <a:t>alternatives need to be investigated</a:t>
            </a:r>
          </a:p>
          <a:p>
            <a:pPr>
              <a:defRPr/>
            </a:pPr>
            <a:endParaRPr lang="en-US" sz="2800" dirty="0">
              <a:solidFill>
                <a:srgbClr val="1B328E"/>
              </a:solidFill>
              <a:ea typeface="Calibri"/>
              <a:cs typeface="Times New Roman"/>
            </a:endParaRPr>
          </a:p>
        </p:txBody>
      </p:sp>
    </p:spTree>
    <p:extLst>
      <p:ext uri="{BB962C8B-B14F-4D97-AF65-F5344CB8AC3E}">
        <p14:creationId xmlns:p14="http://schemas.microsoft.com/office/powerpoint/2010/main" val="3066005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3996</TotalTime>
  <Words>1247</Words>
  <Application>Microsoft Office PowerPoint</Application>
  <PresentationFormat>On-screen Show (4:3)</PresentationFormat>
  <Paragraphs>177</Paragraphs>
  <Slides>15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Mangal</vt:lpstr>
      <vt:lpstr>Times New Roman</vt:lpstr>
      <vt:lpstr>Office Theme</vt:lpstr>
      <vt:lpstr>Arctic Frontiers 2019, Tromsø</vt:lpstr>
      <vt:lpstr>Background</vt:lpstr>
      <vt:lpstr>Workshop</vt:lpstr>
      <vt:lpstr>Workshop breakout groups</vt:lpstr>
      <vt:lpstr>Workshop</vt:lpstr>
      <vt:lpstr>Workshop</vt:lpstr>
      <vt:lpstr>Workshop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Renuka</dc:creator>
  <cp:lastModifiedBy>Nolan,  J.E. [Joseph]</cp:lastModifiedBy>
  <cp:revision>355</cp:revision>
  <dcterms:created xsi:type="dcterms:W3CDTF">2015-03-09T13:51:19Z</dcterms:created>
  <dcterms:modified xsi:type="dcterms:W3CDTF">2019-01-16T16:16:03Z</dcterms:modified>
</cp:coreProperties>
</file>